
<file path=[Content_Types].xml><?xml version="1.0" encoding="utf-8"?>
<Types xmlns="http://schemas.openxmlformats.org/package/2006/content-types">
  <Default Extension="tmp" ContentType="image/png"/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9"/>
  </p:notesMasterIdLst>
  <p:sldIdLst>
    <p:sldId id="264" r:id="rId5"/>
    <p:sldId id="372" r:id="rId6"/>
    <p:sldId id="376" r:id="rId7"/>
    <p:sldId id="374" r:id="rId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4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56D65-14CE-4B91-92B9-1C80592F29BB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7CE706-2227-4DA6-9D3F-4481FAAE51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709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3C0D-6175-459E-8FC2-2A05CA89439B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726B3-61F5-4046-B04F-98E5C8FD0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466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3C0D-6175-459E-8FC2-2A05CA89439B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726B3-61F5-4046-B04F-98E5C8FD0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1658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3C0D-6175-459E-8FC2-2A05CA89439B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726B3-61F5-4046-B04F-98E5C8FD0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965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3C0D-6175-459E-8FC2-2A05CA89439B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726B3-61F5-4046-B04F-98E5C8FD0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189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3C0D-6175-459E-8FC2-2A05CA89439B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726B3-61F5-4046-B04F-98E5C8FD0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283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3C0D-6175-459E-8FC2-2A05CA89439B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726B3-61F5-4046-B04F-98E5C8FD0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0846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3C0D-6175-459E-8FC2-2A05CA89439B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726B3-61F5-4046-B04F-98E5C8FD0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3944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3C0D-6175-459E-8FC2-2A05CA89439B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726B3-61F5-4046-B04F-98E5C8FD0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5621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3C0D-6175-459E-8FC2-2A05CA89439B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726B3-61F5-4046-B04F-98E5C8FD0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640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3C0D-6175-459E-8FC2-2A05CA89439B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726B3-61F5-4046-B04F-98E5C8FD0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819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03C0D-6175-459E-8FC2-2A05CA89439B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726B3-61F5-4046-B04F-98E5C8FD0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040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03C0D-6175-459E-8FC2-2A05CA89439B}" type="datetimeFigureOut">
              <a:rPr lang="en-GB" smtClean="0"/>
              <a:t>04/02/2025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726B3-61F5-4046-B04F-98E5C8FD091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826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jpeg"/><Relationship Id="rId5" Type="http://schemas.openxmlformats.org/officeDocument/2006/relationships/image" Target="../media/image2.tmp"/><Relationship Id="rId4" Type="http://schemas.openxmlformats.org/officeDocument/2006/relationships/image" Target="../media/image1.tm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2.tmp"/><Relationship Id="rId4" Type="http://schemas.openxmlformats.org/officeDocument/2006/relationships/image" Target="../media/image1.tm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image" Target="../media/image2.tmp"/><Relationship Id="rId4" Type="http://schemas.openxmlformats.org/officeDocument/2006/relationships/image" Target="../media/image1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5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674" y="0"/>
            <a:ext cx="2038635" cy="181000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8"/>
          <a:stretch/>
        </p:blipFill>
        <p:spPr>
          <a:xfrm rot="16200000">
            <a:off x="376199" y="4592588"/>
            <a:ext cx="1889210" cy="26416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5178" y="318226"/>
            <a:ext cx="7514704" cy="129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GB" sz="5400" b="1" dirty="0">
                <a:solidFill>
                  <a:srgbClr val="008000"/>
                </a:solidFill>
              </a:rPr>
              <a:t>Directing our students along the best path</a:t>
            </a:r>
          </a:p>
        </p:txBody>
      </p:sp>
      <p:sp>
        <p:nvSpPr>
          <p:cNvPr id="7" name="Rectangle 6"/>
          <p:cNvSpPr/>
          <p:nvPr/>
        </p:nvSpPr>
        <p:spPr>
          <a:xfrm>
            <a:off x="462455" y="1810003"/>
            <a:ext cx="868154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It is essential that students embark on a path that not only allows them to reach their potential, but also offers them the opportunity to progress their learning post-16.</a:t>
            </a:r>
          </a:p>
        </p:txBody>
      </p:sp>
      <p:pic>
        <p:nvPicPr>
          <p:cNvPr id="5122" name="Picture 2" descr="“We are helped to expand our talents – music is so much fun at St. Anthony’s.”">
            <a:extLst>
              <a:ext uri="{FF2B5EF4-FFF2-40B4-BE49-F238E27FC236}">
                <a16:creationId xmlns:a16="http://schemas.microsoft.com/office/drawing/2014/main" id="{055271D6-BB40-4743-84BE-A06BDE46D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100" y="4049218"/>
            <a:ext cx="3708400" cy="248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56982F45-6CFB-4417-9472-B12CA3819A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35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7083">
        <p:fade/>
      </p:transition>
    </mc:Choice>
    <mc:Fallback xmlns="">
      <p:transition spd="med" advTm="2708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674" y="0"/>
            <a:ext cx="2038635" cy="181000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8"/>
          <a:stretch/>
        </p:blipFill>
        <p:spPr>
          <a:xfrm rot="16200000">
            <a:off x="376199" y="4592588"/>
            <a:ext cx="1889210" cy="26416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5178" y="318226"/>
            <a:ext cx="7514704" cy="129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GB" sz="5400" b="1" dirty="0">
                <a:solidFill>
                  <a:srgbClr val="008000"/>
                </a:solidFill>
              </a:rPr>
              <a:t>Directing our students along the best path</a:t>
            </a:r>
          </a:p>
        </p:txBody>
      </p:sp>
      <p:sp>
        <p:nvSpPr>
          <p:cNvPr id="7" name="Rectangle 6"/>
          <p:cNvSpPr/>
          <p:nvPr/>
        </p:nvSpPr>
        <p:spPr>
          <a:xfrm>
            <a:off x="462455" y="1810003"/>
            <a:ext cx="868154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To this end, through careful assessment and evaluation, we will steer the students towards a path that fulfils this aim.  We use a range of data to support us in making this decision:</a:t>
            </a:r>
          </a:p>
        </p:txBody>
      </p:sp>
      <p:sp>
        <p:nvSpPr>
          <p:cNvPr id="2" name="Rectangle 1"/>
          <p:cNvSpPr/>
          <p:nvPr/>
        </p:nvSpPr>
        <p:spPr>
          <a:xfrm>
            <a:off x="2641610" y="3749456"/>
            <a:ext cx="650239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Performance in languages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Prior attainment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KS3 cycle assessments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Performance in core subjects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Professional judgement of teaching staff</a:t>
            </a:r>
          </a:p>
        </p:txBody>
      </p:sp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38B1291F-5DE2-4EF7-9300-C880E0B376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88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567">
        <p:fade/>
      </p:transition>
    </mc:Choice>
    <mc:Fallback xmlns="">
      <p:transition spd="med" advTm="3456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674" y="0"/>
            <a:ext cx="2038635" cy="181000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8"/>
          <a:stretch/>
        </p:blipFill>
        <p:spPr>
          <a:xfrm rot="16200000">
            <a:off x="376199" y="4592588"/>
            <a:ext cx="1889210" cy="26416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45178" y="318226"/>
            <a:ext cx="7514704" cy="129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GB" sz="5400" b="1" dirty="0">
                <a:solidFill>
                  <a:srgbClr val="008000"/>
                </a:solidFill>
              </a:rPr>
              <a:t>When will I know which route I will follow?</a:t>
            </a:r>
          </a:p>
        </p:txBody>
      </p:sp>
      <p:sp>
        <p:nvSpPr>
          <p:cNvPr id="7" name="Rectangle 6"/>
          <p:cNvSpPr/>
          <p:nvPr/>
        </p:nvSpPr>
        <p:spPr>
          <a:xfrm>
            <a:off x="462455" y="2254620"/>
            <a:ext cx="86815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We plan to let students know which path they will be asked to follow by an email communication to parents on Monday 3</a:t>
            </a:r>
            <a:r>
              <a:rPr lang="en-US" sz="3200" baseline="30000" dirty="0"/>
              <a:t>rd</a:t>
            </a:r>
            <a:r>
              <a:rPr lang="en-US" sz="3200" dirty="0"/>
              <a:t> February 2025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B23F915B-7EE6-451D-87CA-1F01F3349A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51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153">
        <p:fade/>
      </p:transition>
    </mc:Choice>
    <mc:Fallback xmlns="">
      <p:transition spd="med" advTm="3015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/>
          <a:stretch/>
        </p:blipFill>
        <p:spPr>
          <a:xfrm>
            <a:off x="0" y="0"/>
            <a:ext cx="1479665" cy="68787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23247" y="264785"/>
            <a:ext cx="7920753" cy="129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GB" sz="5400" b="1" dirty="0">
                <a:solidFill>
                  <a:srgbClr val="008000"/>
                </a:solidFill>
              </a:rPr>
              <a:t>Aspiration for all students at St. Anthony’s</a:t>
            </a:r>
          </a:p>
        </p:txBody>
      </p:sp>
      <p:sp>
        <p:nvSpPr>
          <p:cNvPr id="9" name="Rectangle 8"/>
          <p:cNvSpPr/>
          <p:nvPr/>
        </p:nvSpPr>
        <p:spPr>
          <a:xfrm>
            <a:off x="1479665" y="1810003"/>
            <a:ext cx="766433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minimum of 5 grades at or above grade 5 or equivalent including English &amp; Mathematics (61% achieved this in 2024)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minimum of 5 grades at or above grade 4 or equivalent including English &amp; Mathematics (85% achieved this in 2024)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Grade 6 or better in subjects that students wish to study at Post-16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Merit or better in vocational subjects that students wish to study at Post-16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275A9D77-EA37-46D0-BA33-EFE16161811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83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5351">
        <p:fade/>
      </p:transition>
    </mc:Choice>
    <mc:Fallback xmlns="">
      <p:transition spd="med" advTm="8535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2EDE316853DB46B432DE29CE6758E8" ma:contentTypeVersion="8" ma:contentTypeDescription="Create a new document." ma:contentTypeScope="" ma:versionID="f0b0be22d4d9f143ecac2533c605c0c9">
  <xsd:schema xmlns:xsd="http://www.w3.org/2001/XMLSchema" xmlns:xs="http://www.w3.org/2001/XMLSchema" xmlns:p="http://schemas.microsoft.com/office/2006/metadata/properties" xmlns:ns2="bdf2ecc4-cfab-4e16-bfff-992656beeed2" xmlns:ns3="88428144-4daf-4158-9871-3b581e2f198f" targetNamespace="http://schemas.microsoft.com/office/2006/metadata/properties" ma:root="true" ma:fieldsID="c60243c93ee47d2a08e8c8ae54bbcb7d" ns2:_="" ns3:_="">
    <xsd:import namespace="bdf2ecc4-cfab-4e16-bfff-992656beeed2"/>
    <xsd:import namespace="88428144-4daf-4158-9871-3b581e2f19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f2ecc4-cfab-4e16-bfff-992656beee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428144-4daf-4158-9871-3b581e2f198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FB58FAA-6264-42E2-8379-C06445116A4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3CBB6E-0F1E-4110-88EC-E2CC55B988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f2ecc4-cfab-4e16-bfff-992656beeed2"/>
    <ds:schemaRef ds:uri="88428144-4daf-4158-9871-3b581e2f198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E36D811-DDD6-46AD-9FAF-F4335B161BBD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bdf2ecc4-cfab-4e16-bfff-992656beeed2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88428144-4daf-4158-9871-3b581e2f198f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2179</TotalTime>
  <Words>216</Words>
  <Application>Microsoft Office PowerPoint</Application>
  <PresentationFormat>On-screen Show (4:3)</PresentationFormat>
  <Paragraphs>16</Paragraphs>
  <Slides>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Hulse</dc:creator>
  <cp:lastModifiedBy>Michael McDonagh</cp:lastModifiedBy>
  <cp:revision>129</cp:revision>
  <cp:lastPrinted>2022-03-22T16:24:41Z</cp:lastPrinted>
  <dcterms:created xsi:type="dcterms:W3CDTF">2019-03-28T17:43:27Z</dcterms:created>
  <dcterms:modified xsi:type="dcterms:W3CDTF">2025-02-04T14:53:59Z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0x010100982EDE316853DB46B432DE29CE6758E8</vt:lpwstr>
  </property>
  <property fmtid="{D5CDD505-2E9C-101B-9397-08002B2CF9AE}" pid="3" name="Order">
    <vt:r8>148800</vt:r8>
  </property>
</Properties>
</file>