
<file path=[Content_Types].xml><?xml version="1.0" encoding="utf-8"?>
<Types xmlns="http://schemas.openxmlformats.org/package/2006/content-types">
  <Default Extension="tmp" ContentType="image/png"/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9"/>
  </p:notesMasterIdLst>
  <p:sldIdLst>
    <p:sldId id="373" r:id="rId5"/>
    <p:sldId id="393" r:id="rId6"/>
    <p:sldId id="389" r:id="rId7"/>
    <p:sldId id="394" r:id="rId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4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56D65-14CE-4B91-92B9-1C80592F29BB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CE706-2227-4DA6-9D3F-4481FAAE51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709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3C0D-6175-459E-8FC2-2A05CA89439B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726B3-61F5-4046-B04F-98E5C8FD0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466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3C0D-6175-459E-8FC2-2A05CA89439B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726B3-61F5-4046-B04F-98E5C8FD0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658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3C0D-6175-459E-8FC2-2A05CA89439B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726B3-61F5-4046-B04F-98E5C8FD0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965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3C0D-6175-459E-8FC2-2A05CA89439B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726B3-61F5-4046-B04F-98E5C8FD0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189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3C0D-6175-459E-8FC2-2A05CA89439B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726B3-61F5-4046-B04F-98E5C8FD0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283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3C0D-6175-459E-8FC2-2A05CA89439B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726B3-61F5-4046-B04F-98E5C8FD0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846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3C0D-6175-459E-8FC2-2A05CA89439B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726B3-61F5-4046-B04F-98E5C8FD0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944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3C0D-6175-459E-8FC2-2A05CA89439B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726B3-61F5-4046-B04F-98E5C8FD0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621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3C0D-6175-459E-8FC2-2A05CA89439B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726B3-61F5-4046-B04F-98E5C8FD0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640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3C0D-6175-459E-8FC2-2A05CA89439B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726B3-61F5-4046-B04F-98E5C8FD0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81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3C0D-6175-459E-8FC2-2A05CA89439B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726B3-61F5-4046-B04F-98E5C8FD0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040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03C0D-6175-459E-8FC2-2A05CA89439B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726B3-61F5-4046-B04F-98E5C8FD0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826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eg"/><Relationship Id="rId5" Type="http://schemas.openxmlformats.org/officeDocument/2006/relationships/image" Target="../media/image2.tmp"/><Relationship Id="rId4" Type="http://schemas.openxmlformats.org/officeDocument/2006/relationships/image" Target="../media/image1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5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5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5816"/>
            <a:ext cx="1363073" cy="3262184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5" b="7921"/>
          <a:stretch/>
        </p:blipFill>
        <p:spPr>
          <a:xfrm>
            <a:off x="6914839" y="0"/>
            <a:ext cx="2229161" cy="13134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5883" y="318226"/>
            <a:ext cx="9144000" cy="129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GB" sz="5400" b="1" dirty="0">
                <a:solidFill>
                  <a:srgbClr val="008000"/>
                </a:solidFill>
              </a:rPr>
              <a:t>Route two:</a:t>
            </a:r>
          </a:p>
          <a:p>
            <a:pPr>
              <a:lnSpc>
                <a:spcPct val="70000"/>
              </a:lnSpc>
            </a:pPr>
            <a:r>
              <a:rPr lang="en-GB" sz="5400" b="1" dirty="0">
                <a:solidFill>
                  <a:srgbClr val="008000"/>
                </a:solidFill>
              </a:rPr>
              <a:t>Humanities</a:t>
            </a:r>
          </a:p>
        </p:txBody>
      </p:sp>
      <p:pic>
        <p:nvPicPr>
          <p:cNvPr id="3074" name="Picture 2" descr="https://st-anthonys-academy.com/wp-content/uploads/2022/07/St-Anthonys-June-2021-068-600x400.jpg">
            <a:extLst>
              <a:ext uri="{FF2B5EF4-FFF2-40B4-BE49-F238E27FC236}">
                <a16:creationId xmlns:a16="http://schemas.microsoft.com/office/drawing/2014/main" id="{F47ABA34-6BCE-41F0-A117-3B169F9E6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20828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4390F3DD-53AD-4534-8764-7FB488A20A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50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306">
        <p:fade/>
      </p:transition>
    </mc:Choice>
    <mc:Fallback xmlns="">
      <p:transition spd="med" advTm="330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/>
          <a:stretch/>
        </p:blipFill>
        <p:spPr>
          <a:xfrm>
            <a:off x="0" y="0"/>
            <a:ext cx="1479665" cy="68787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3657" y="318226"/>
            <a:ext cx="8246225" cy="129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GB" sz="5400" b="1" dirty="0">
                <a:solidFill>
                  <a:srgbClr val="008000"/>
                </a:solidFill>
              </a:rPr>
              <a:t>Route two:</a:t>
            </a:r>
            <a:br>
              <a:rPr lang="en-GB" sz="5400" b="1" dirty="0">
                <a:solidFill>
                  <a:srgbClr val="008000"/>
                </a:solidFill>
              </a:rPr>
            </a:br>
            <a:r>
              <a:rPr lang="en-GB" sz="5400" b="1" dirty="0">
                <a:solidFill>
                  <a:srgbClr val="008000"/>
                </a:solidFill>
              </a:rPr>
              <a:t>Humanities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1479664" y="2048015"/>
            <a:ext cx="2261286" cy="1804087"/>
          </a:xfrm>
          <a:prstGeom prst="roundRect">
            <a:avLst>
              <a:gd name="adj" fmla="val 1255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/>
              <a:t>English Language &amp; Literature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/>
              <a:t>Mathematics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/>
              <a:t>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/>
              <a:t>Science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/>
              <a:t>Core 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/>
              <a:t>PHSE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4317054" y="1632496"/>
            <a:ext cx="4659285" cy="641212"/>
          </a:xfrm>
          <a:prstGeom prst="roundRect">
            <a:avLst>
              <a:gd name="adj" fmla="val 2435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History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Geography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4324072" y="2319140"/>
            <a:ext cx="4659285" cy="989060"/>
          </a:xfrm>
          <a:prstGeom prst="roundRect">
            <a:avLst>
              <a:gd name="adj" fmla="val 1546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Hospitality &amp; Catering Tech Award</a:t>
            </a:r>
            <a:endParaRPr lang="en-GB" sz="11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Three Dimensional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Textile Design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4324072" y="3349432"/>
            <a:ext cx="4659285" cy="3310240"/>
          </a:xfrm>
          <a:prstGeom prst="roundRect">
            <a:avLst>
              <a:gd name="adj" fmla="val 545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2</a:t>
            </a:r>
            <a:r>
              <a:rPr lang="en-GB" baseline="30000" dirty="0"/>
              <a:t>nd</a:t>
            </a:r>
            <a:r>
              <a:rPr lang="en-GB" dirty="0"/>
              <a:t> humanity (History/Geography)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Spanish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French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BTEC Digital Information Technology</a:t>
            </a:r>
            <a:r>
              <a:rPr lang="en-GB" sz="1100" dirty="0">
                <a:solidFill>
                  <a:srgbClr val="FF0000"/>
                </a:solidFill>
              </a:rPr>
              <a:t>^(1)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Art &amp; Design – Fine 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Music</a:t>
            </a:r>
            <a:r>
              <a:rPr lang="en-GB" sz="1100" dirty="0">
                <a:solidFill>
                  <a:srgbClr val="FF0000"/>
                </a:solidFill>
              </a:rPr>
              <a:t>^(1)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BTEC Business &amp; Enterprise</a:t>
            </a:r>
            <a:r>
              <a:rPr lang="en-GB" sz="1100" dirty="0">
                <a:solidFill>
                  <a:srgbClr val="FF0000"/>
                </a:solidFill>
              </a:rPr>
              <a:t>^(1)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BTEC Sport</a:t>
            </a:r>
            <a:r>
              <a:rPr lang="en-GB" sz="1100" dirty="0">
                <a:solidFill>
                  <a:srgbClr val="FF0000"/>
                </a:solidFill>
              </a:rPr>
              <a:t>^(1)</a:t>
            </a:r>
            <a:endParaRPr lang="en-GB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Sociology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Art &amp; Design – Photography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BTEC Performing Arts (Dance)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455956" y="1437648"/>
            <a:ext cx="2261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324072" y="253430"/>
            <a:ext cx="4659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Options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856180" y="1622792"/>
            <a:ext cx="2026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Block A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902460" y="2680611"/>
            <a:ext cx="2026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Block B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856180" y="4419777"/>
            <a:ext cx="2026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Block C</a:t>
            </a:r>
          </a:p>
        </p:txBody>
      </p:sp>
      <p:sp>
        <p:nvSpPr>
          <p:cNvPr id="14" name="Rounded Rectangle 36">
            <a:extLst>
              <a:ext uri="{FF2B5EF4-FFF2-40B4-BE49-F238E27FC236}">
                <a16:creationId xmlns:a16="http://schemas.microsoft.com/office/drawing/2014/main" id="{913C8EBC-6D9B-401F-87D9-018E4E5CF02A}"/>
              </a:ext>
            </a:extLst>
          </p:cNvPr>
          <p:cNvSpPr/>
          <p:nvPr/>
        </p:nvSpPr>
        <p:spPr>
          <a:xfrm>
            <a:off x="967616" y="5851088"/>
            <a:ext cx="3356456" cy="803190"/>
          </a:xfrm>
          <a:prstGeom prst="roundRect">
            <a:avLst>
              <a:gd name="adj" fmla="val 12557"/>
            </a:avLst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A maximum of two class per Block C subject unless indicated as 1 class by </a:t>
            </a:r>
            <a:r>
              <a:rPr lang="en-GB" sz="1200" dirty="0">
                <a:solidFill>
                  <a:srgbClr val="FF0000"/>
                </a:solidFill>
              </a:rPr>
              <a:t>^(1)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 &amp; excluding languages and humanities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15ABF929-D342-436C-8CAD-293C503CB8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54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1012">
        <p:fade/>
      </p:transition>
    </mc:Choice>
    <mc:Fallback xmlns="">
      <p:transition spd="med" advTm="14101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/>
          <a:stretch/>
        </p:blipFill>
        <p:spPr>
          <a:xfrm>
            <a:off x="0" y="0"/>
            <a:ext cx="1479665" cy="68787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3657" y="318226"/>
            <a:ext cx="8246225" cy="129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GB" sz="5400" b="1" dirty="0">
                <a:solidFill>
                  <a:srgbClr val="008000"/>
                </a:solidFill>
              </a:rPr>
              <a:t>Route Three:</a:t>
            </a:r>
            <a:br>
              <a:rPr lang="en-GB" sz="5400" b="1" dirty="0">
                <a:solidFill>
                  <a:srgbClr val="008000"/>
                </a:solidFill>
              </a:rPr>
            </a:br>
            <a:r>
              <a:rPr lang="en-GB" sz="5400" b="1" dirty="0">
                <a:solidFill>
                  <a:srgbClr val="008000"/>
                </a:solidFill>
              </a:rPr>
              <a:t>Open</a:t>
            </a:r>
          </a:p>
        </p:txBody>
      </p:sp>
      <p:pic>
        <p:nvPicPr>
          <p:cNvPr id="4098" name="Picture 2" descr="https://st-anthonys-academy.com/wp-content/uploads/2022/07/St-Anthonys-June-2021-153-600x400.jpg">
            <a:extLst>
              <a:ext uri="{FF2B5EF4-FFF2-40B4-BE49-F238E27FC236}">
                <a16:creationId xmlns:a16="http://schemas.microsoft.com/office/drawing/2014/main" id="{EA13133B-7936-481A-B734-57FAFC6B4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21209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C2E28854-D17D-46F4-8678-C636708381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25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253">
        <p:fade/>
      </p:transition>
    </mc:Choice>
    <mc:Fallback xmlns="">
      <p:transition spd="med" advTm="425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/>
          <a:stretch/>
        </p:blipFill>
        <p:spPr>
          <a:xfrm>
            <a:off x="0" y="0"/>
            <a:ext cx="1479665" cy="68787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3657" y="318226"/>
            <a:ext cx="8246225" cy="129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GB" sz="5400" b="1" dirty="0">
                <a:solidFill>
                  <a:srgbClr val="008000"/>
                </a:solidFill>
              </a:rPr>
              <a:t>Route Three:</a:t>
            </a:r>
            <a:br>
              <a:rPr lang="en-GB" sz="5400" b="1" dirty="0">
                <a:solidFill>
                  <a:srgbClr val="008000"/>
                </a:solidFill>
              </a:rPr>
            </a:br>
            <a:r>
              <a:rPr lang="en-GB" sz="5400" b="1" dirty="0">
                <a:solidFill>
                  <a:srgbClr val="008000"/>
                </a:solidFill>
              </a:rPr>
              <a:t>Open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1479664" y="2048015"/>
            <a:ext cx="2261286" cy="1804087"/>
          </a:xfrm>
          <a:prstGeom prst="roundRect">
            <a:avLst>
              <a:gd name="adj" fmla="val 1255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/>
              <a:t>English Language &amp; Literature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/>
              <a:t>Mathematics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/>
              <a:t>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/>
              <a:t>Science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/>
              <a:t>Core 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/>
              <a:t>PHSE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4317054" y="1632496"/>
            <a:ext cx="4659285" cy="462143"/>
          </a:xfrm>
          <a:prstGeom prst="roundRect">
            <a:avLst>
              <a:gd name="adj" fmla="val 2435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Art &amp; Design – Photography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4324072" y="2174388"/>
            <a:ext cx="4659285" cy="989060"/>
          </a:xfrm>
          <a:prstGeom prst="roundRect">
            <a:avLst>
              <a:gd name="adj" fmla="val 1546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Hospitality &amp; Catering Technical Award</a:t>
            </a:r>
            <a:endParaRPr lang="en-GB" sz="11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Three Dimensional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Textile Design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4324072" y="3222544"/>
            <a:ext cx="4659285" cy="3310240"/>
          </a:xfrm>
          <a:prstGeom prst="roundRect">
            <a:avLst>
              <a:gd name="adj" fmla="val 545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French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Spanish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History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Geography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BTEC Digital Information Technology </a:t>
            </a:r>
            <a:r>
              <a:rPr lang="en-GB" sz="1100" dirty="0">
                <a:solidFill>
                  <a:srgbClr val="FF0000"/>
                </a:solidFill>
              </a:rPr>
              <a:t>^(1)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Art &amp; Design – Fine 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Music</a:t>
            </a:r>
            <a:r>
              <a:rPr lang="en-GB" sz="1100" dirty="0">
                <a:solidFill>
                  <a:srgbClr val="FF0000"/>
                </a:solidFill>
              </a:rPr>
              <a:t>^(1)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BTEC Business &amp; Enterprise</a:t>
            </a:r>
            <a:r>
              <a:rPr lang="en-GB" sz="1100" dirty="0">
                <a:solidFill>
                  <a:srgbClr val="FF0000"/>
                </a:solidFill>
              </a:rPr>
              <a:t>^(1)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BTEC Sport</a:t>
            </a:r>
            <a:r>
              <a:rPr lang="en-GB" sz="1100" dirty="0">
                <a:solidFill>
                  <a:srgbClr val="FF0000"/>
                </a:solidFill>
              </a:rPr>
              <a:t>^(1)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BTEC Performing Arts (Dance)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100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455956" y="1437648"/>
            <a:ext cx="2261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324072" y="253430"/>
            <a:ext cx="4659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Options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856180" y="1564675"/>
            <a:ext cx="2026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Block A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902460" y="2680611"/>
            <a:ext cx="2026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Block B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856180" y="3442564"/>
            <a:ext cx="2026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Block C</a:t>
            </a:r>
          </a:p>
        </p:txBody>
      </p:sp>
      <p:sp>
        <p:nvSpPr>
          <p:cNvPr id="14" name="Rounded Rectangle 36">
            <a:extLst>
              <a:ext uri="{FF2B5EF4-FFF2-40B4-BE49-F238E27FC236}">
                <a16:creationId xmlns:a16="http://schemas.microsoft.com/office/drawing/2014/main" id="{913C8EBC-6D9B-401F-87D9-018E4E5CF02A}"/>
              </a:ext>
            </a:extLst>
          </p:cNvPr>
          <p:cNvSpPr/>
          <p:nvPr/>
        </p:nvSpPr>
        <p:spPr>
          <a:xfrm>
            <a:off x="967616" y="5851088"/>
            <a:ext cx="3356456" cy="803190"/>
          </a:xfrm>
          <a:prstGeom prst="roundRect">
            <a:avLst>
              <a:gd name="adj" fmla="val 12557"/>
            </a:avLst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A maximum of two class per Block C subject unless indicated as 1 class by </a:t>
            </a:r>
            <a:r>
              <a:rPr lang="en-GB" sz="1200" dirty="0">
                <a:solidFill>
                  <a:srgbClr val="FF0000"/>
                </a:solidFill>
              </a:rPr>
              <a:t>^(1)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 &amp; excluding languages and humanities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37CA2A26-068D-4FD2-BD4E-9AE76AB3C6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82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4329">
        <p:fade/>
      </p:transition>
    </mc:Choice>
    <mc:Fallback xmlns="">
      <p:transition spd="med" advTm="943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2EDE316853DB46B432DE29CE6758E8" ma:contentTypeVersion="8" ma:contentTypeDescription="Create a new document." ma:contentTypeScope="" ma:versionID="f0b0be22d4d9f143ecac2533c605c0c9">
  <xsd:schema xmlns:xsd="http://www.w3.org/2001/XMLSchema" xmlns:xs="http://www.w3.org/2001/XMLSchema" xmlns:p="http://schemas.microsoft.com/office/2006/metadata/properties" xmlns:ns2="bdf2ecc4-cfab-4e16-bfff-992656beeed2" xmlns:ns3="88428144-4daf-4158-9871-3b581e2f198f" targetNamespace="http://schemas.microsoft.com/office/2006/metadata/properties" ma:root="true" ma:fieldsID="c60243c93ee47d2a08e8c8ae54bbcb7d" ns2:_="" ns3:_="">
    <xsd:import namespace="bdf2ecc4-cfab-4e16-bfff-992656beeed2"/>
    <xsd:import namespace="88428144-4daf-4158-9871-3b581e2f19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f2ecc4-cfab-4e16-bfff-992656beee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428144-4daf-4158-9871-3b581e2f198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E36D811-DDD6-46AD-9FAF-F4335B161BBD}">
  <ds:schemaRefs>
    <ds:schemaRef ds:uri="bdf2ecc4-cfab-4e16-bfff-992656beeed2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88428144-4daf-4158-9871-3b581e2f198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53CBB6E-0F1E-4110-88EC-E2CC55B988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f2ecc4-cfab-4e16-bfff-992656beeed2"/>
    <ds:schemaRef ds:uri="88428144-4daf-4158-9871-3b581e2f19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FB58FAA-6264-42E2-8379-C06445116A4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2176</TotalTime>
  <Words>219</Words>
  <Application>Microsoft Office PowerPoint</Application>
  <PresentationFormat>On-screen Show (4:3)</PresentationFormat>
  <Paragraphs>62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Hulse</dc:creator>
  <cp:lastModifiedBy>Michael McDonagh</cp:lastModifiedBy>
  <cp:revision>128</cp:revision>
  <cp:lastPrinted>2022-03-22T16:24:41Z</cp:lastPrinted>
  <dcterms:created xsi:type="dcterms:W3CDTF">2019-03-28T17:43:27Z</dcterms:created>
  <dcterms:modified xsi:type="dcterms:W3CDTF">2025-02-04T14:51:26Z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0x010100982EDE316853DB46B432DE29CE6758E8</vt:lpwstr>
  </property>
  <property fmtid="{D5CDD505-2E9C-101B-9397-08002B2CF9AE}" pid="3" name="Order">
    <vt:r8>148800</vt:r8>
  </property>
</Properties>
</file>