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65" r:id="rId5"/>
    <p:sldId id="266" r:id="rId6"/>
    <p:sldId id="267" r:id="rId7"/>
    <p:sldId id="268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7" autoAdjust="0"/>
    <p:restoredTop sz="94660"/>
  </p:normalViewPr>
  <p:slideViewPr>
    <p:cSldViewPr snapToGrid="0">
      <p:cViewPr varScale="1">
        <p:scale>
          <a:sx n="73" d="100"/>
          <a:sy n="73" d="100"/>
        </p:scale>
        <p:origin x="4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34F03C-54BE-41F8-A5B2-7A1494B84C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208C2CF-0308-40ED-9756-9DD8CE9F8C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0975DF-7CE4-40DB-B59E-F61E1EC9F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5563-73F0-4868-ABE8-51350BA70BDB}" type="datetimeFigureOut">
              <a:rPr lang="en-GB" smtClean="0"/>
              <a:t>13/10/2021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E96DC7-9024-4582-B9AF-E3EA70A65B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8BACBB-D5CA-41F5-951A-BE6A74696A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0CF6E-EECE-4BF3-97E3-E21A45CB5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992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AB5090-C5B3-49A2-9C25-817B0A6A28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37C161-C4B1-43C7-905B-D840838005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DF8923-A043-42CC-ABB9-14BB19664A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5563-73F0-4868-ABE8-51350BA70BDB}" type="datetimeFigureOut">
              <a:rPr lang="en-GB" smtClean="0"/>
              <a:t>13/10/2021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9A8482-B12B-4CED-A840-4753044A8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91ABAE-59AD-49EE-81DD-473C3DB38C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0CF6E-EECE-4BF3-97E3-E21A45CB5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1008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30A82FC-72EE-4694-B92F-2BB5A69A44E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98089D-26DA-4553-903A-B707FF0367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1E9A1F-65B3-421D-9F7A-B9B1798914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5563-73F0-4868-ABE8-51350BA70BDB}" type="datetimeFigureOut">
              <a:rPr lang="en-GB" smtClean="0"/>
              <a:t>13/10/2021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D49377-4092-4472-97B7-BA633F848D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458547-2155-415F-86C5-C1F7869F2C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0CF6E-EECE-4BF3-97E3-E21A45CB5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7470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835ED9-8EFA-48EB-9703-5A20C36A6E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599AF5-EB10-4D05-8199-4F535CED7C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493085-B196-4941-B729-C45FF22B99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5563-73F0-4868-ABE8-51350BA70BDB}" type="datetimeFigureOut">
              <a:rPr lang="en-GB" smtClean="0"/>
              <a:t>13/10/2021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2B9496-F98D-4A21-81EE-B50541F57B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8D1FDD-760E-4646-A5D8-F857391E3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0CF6E-EECE-4BF3-97E3-E21A45CB5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0206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8C7B7-9E75-440B-96AC-0453B952EB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EB22BA-7B38-4A4F-96A5-B184B884E9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925E53-D0D2-43CA-9FDE-2110529F54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5563-73F0-4868-ABE8-51350BA70BDB}" type="datetimeFigureOut">
              <a:rPr lang="en-GB" smtClean="0"/>
              <a:t>13/10/2021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717A44-F59E-4767-8F84-49EF31988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FB57E9-8448-4EB4-9A2A-25CE71B7C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0CF6E-EECE-4BF3-97E3-E21A45CB5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9879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39D900-F299-4D15-B11A-F920623B54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0FB8C7-5B55-47BC-BA24-C246A4833D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17EF66-FE5C-41D6-9C63-B1C1AC8734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639223-FBAD-48D0-9A09-B4BC90FB07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5563-73F0-4868-ABE8-51350BA70BDB}" type="datetimeFigureOut">
              <a:rPr lang="en-GB" smtClean="0"/>
              <a:t>13/10/2021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6A6C57-A358-4011-94AB-CC3D0B6AA6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A9FEF5-4A9F-4602-ABDC-1220ED11A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0CF6E-EECE-4BF3-97E3-E21A45CB5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5276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9C108E-E66A-4E79-9C74-91016995BC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D8E5B2-4679-4B6D-B538-1C9B8871EF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6E0AAE-14BE-4ADD-A464-7ADA293953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792CD0-F3C7-4DDD-BE4C-FAE6856A04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05640EB-D446-4D0B-AEDB-1CDE3B56824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A09671-7D56-4DDA-81EC-5D8C20737A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5563-73F0-4868-ABE8-51350BA70BDB}" type="datetimeFigureOut">
              <a:rPr lang="en-GB" smtClean="0"/>
              <a:t>13/10/2021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0AE73AC-F4EA-47EB-9A2E-A3F7DF4D6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48FBC22-0AA2-48D6-A5F8-D9C9E3CE3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0CF6E-EECE-4BF3-97E3-E21A45CB5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7165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02FAC2-6F5C-415E-8386-FBADD6E55C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2A433A9-5903-4F76-8601-08BC3BF655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5563-73F0-4868-ABE8-51350BA70BDB}" type="datetimeFigureOut">
              <a:rPr lang="en-GB" smtClean="0"/>
              <a:t>13/10/2021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D196CFE-3CCC-4382-BB03-4369B8AE2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64726CD-C79B-4033-B864-AE4624A512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0CF6E-EECE-4BF3-97E3-E21A45CB5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4290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532C51-EEA5-40CD-9B0C-E862430B45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5563-73F0-4868-ABE8-51350BA70BDB}" type="datetimeFigureOut">
              <a:rPr lang="en-GB" smtClean="0"/>
              <a:t>13/10/2021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24583D9-643F-49D8-BC55-44DD608756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79659C-216E-4EE1-9526-FB02A792B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0CF6E-EECE-4BF3-97E3-E21A45CB5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3648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BD66DB-4BA0-4904-A116-3CDF86A3CE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47F77B-C8D9-43E4-9AB1-0199B0FEF2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B2ED54-9C1B-499B-AFD3-1AE887C627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2E79E8-A0B2-4EC3-AE0A-4016E75522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5563-73F0-4868-ABE8-51350BA70BDB}" type="datetimeFigureOut">
              <a:rPr lang="en-GB" smtClean="0"/>
              <a:t>13/10/2021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088F9B-60E6-49AD-9B72-916A2CF4BE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B98DFF-A1B1-4B0C-A531-923A13EF76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0CF6E-EECE-4BF3-97E3-E21A45CB5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480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18AA98-856D-4275-97F5-67231FDC81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7A2DD1B-9360-4502-AB4D-B2A6BEB2EF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F568DB-8FA8-4755-A1FE-A710FA4157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507207-71B5-4763-BDAB-E560CA25FB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5563-73F0-4868-ABE8-51350BA70BDB}" type="datetimeFigureOut">
              <a:rPr lang="en-GB" smtClean="0"/>
              <a:t>13/10/2021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8F39FF-2D80-4578-837C-2E861094EE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C62033-7E08-4128-A9C0-E757787BD2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C0CF6E-EECE-4BF3-97E3-E21A45CB5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2688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584D1C0-979C-49B8-A849-5E2D5670E1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EDC1A7-CCB9-4226-AE51-C62FEE3EFC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BC6909-B185-4E45-9BBD-9AE23580C1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895563-73F0-4868-ABE8-51350BA70BDB}" type="datetimeFigureOut">
              <a:rPr lang="en-GB" smtClean="0"/>
              <a:t>13/10/2021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628973-3940-48EE-A160-C84E467A25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37F898-010C-4709-8775-8B3CD6F9B5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C0CF6E-EECE-4BF3-97E3-E21A45CB57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3706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7">
            <a:extLst>
              <a:ext uri="{FF2B5EF4-FFF2-40B4-BE49-F238E27FC236}">
                <a16:creationId xmlns:a16="http://schemas.microsoft.com/office/drawing/2014/main" id="{0E30439A-8A5B-46EC-8283-9B6B031D40D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9">
            <a:extLst>
              <a:ext uri="{FF2B5EF4-FFF2-40B4-BE49-F238E27FC236}">
                <a16:creationId xmlns:a16="http://schemas.microsoft.com/office/drawing/2014/main" id="{5CEAD642-85CF-4750-8432-7C80C901F00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27"/>
            <a:ext cx="12192001" cy="6858000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11">
            <a:extLst>
              <a:ext uri="{FF2B5EF4-FFF2-40B4-BE49-F238E27FC236}">
                <a16:creationId xmlns:a16="http://schemas.microsoft.com/office/drawing/2014/main" id="{FA33EEAE-15D5-4119-8C1E-89D943F911E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455521" y="-1720"/>
            <a:ext cx="11750040" cy="6840685"/>
          </a:xfrm>
          <a:prstGeom prst="rect">
            <a:avLst/>
          </a:prstGeom>
          <a:gradFill>
            <a:gsLst>
              <a:gs pos="21000">
                <a:schemeClr val="accent1">
                  <a:lumMod val="50000"/>
                  <a:alpha val="61000"/>
                </a:schemeClr>
              </a:gs>
              <a:gs pos="100000">
                <a:schemeClr val="accent1">
                  <a:alpha val="0"/>
                </a:schemeClr>
              </a:gs>
            </a:gsLst>
            <a:lin ang="21594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13">
            <a:extLst>
              <a:ext uri="{FF2B5EF4-FFF2-40B4-BE49-F238E27FC236}">
                <a16:creationId xmlns:a16="http://schemas.microsoft.com/office/drawing/2014/main" id="{730D8B3B-9B80-4025-B934-26DC7D7CD23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6054" y="-1291"/>
            <a:ext cx="3608179" cy="6858864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0"/>
                </a:schemeClr>
              </a:gs>
              <a:gs pos="99000">
                <a:srgbClr val="000000">
                  <a:alpha val="41000"/>
                </a:srgb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15">
            <a:extLst>
              <a:ext uri="{FF2B5EF4-FFF2-40B4-BE49-F238E27FC236}">
                <a16:creationId xmlns:a16="http://schemas.microsoft.com/office/drawing/2014/main" id="{B5A1B09C-1565-46F8-B70F-621C5EB48A0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5274173">
            <a:off x="6059728" y="779270"/>
            <a:ext cx="4967533" cy="4988390"/>
          </a:xfrm>
          <a:prstGeom prst="ellipse">
            <a:avLst/>
          </a:prstGeom>
          <a:gradFill>
            <a:gsLst>
              <a:gs pos="0">
                <a:schemeClr val="accent1">
                  <a:alpha val="24000"/>
                </a:schemeClr>
              </a:gs>
              <a:gs pos="79000">
                <a:schemeClr val="accent1">
                  <a:lumMod val="60000"/>
                  <a:lumOff val="40000"/>
                  <a:alpha val="0"/>
                </a:scheme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CF64CC-2986-4B64-98FC-ED32041A0A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86865" y="818984"/>
            <a:ext cx="6596245" cy="3268520"/>
          </a:xfrm>
        </p:spPr>
        <p:txBody>
          <a:bodyPr>
            <a:normAutofit/>
          </a:bodyPr>
          <a:lstStyle/>
          <a:p>
            <a:r>
              <a:rPr lang="en-GB" sz="4800" dirty="0">
                <a:solidFill>
                  <a:srgbClr val="FFFFFF"/>
                </a:solidFill>
              </a:rPr>
              <a:t> Year </a:t>
            </a:r>
            <a:r>
              <a:rPr lang="en-GB" sz="4800" dirty="0">
                <a:solidFill>
                  <a:srgbClr val="FFFFFF"/>
                </a:solidFill>
              </a:rPr>
              <a:t>8</a:t>
            </a:r>
            <a:r>
              <a:rPr lang="en-GB" sz="4800" dirty="0" smtClean="0">
                <a:solidFill>
                  <a:srgbClr val="FFFFFF"/>
                </a:solidFill>
              </a:rPr>
              <a:t> Scheme </a:t>
            </a:r>
            <a:r>
              <a:rPr lang="en-GB" sz="4800" dirty="0">
                <a:solidFill>
                  <a:srgbClr val="FFFFFF"/>
                </a:solidFill>
              </a:rPr>
              <a:t>of Learning</a:t>
            </a:r>
          </a:p>
        </p:txBody>
      </p:sp>
      <p:sp>
        <p:nvSpPr>
          <p:cNvPr id="26" name="Rectangle 17">
            <a:extLst>
              <a:ext uri="{FF2B5EF4-FFF2-40B4-BE49-F238E27FC236}">
                <a16:creationId xmlns:a16="http://schemas.microsoft.com/office/drawing/2014/main" id="{8C516CC8-80AC-446C-A56E-9F54B721040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6314" y="4480038"/>
            <a:ext cx="12179371" cy="2377962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34000"/>
                </a:srgb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B7E4B2-2784-46FE-B3DF-B8124B5F7B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31874" y="4797188"/>
            <a:ext cx="6051236" cy="1241828"/>
          </a:xfrm>
        </p:spPr>
        <p:txBody>
          <a:bodyPr>
            <a:normAutofit/>
          </a:bodyPr>
          <a:lstStyle/>
          <a:p>
            <a:pPr algn="r"/>
            <a:endParaRPr lang="en-GB">
              <a:solidFill>
                <a:srgbClr val="FFFFFF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3947E58-F088-49F1-A3D1-DEA690192E8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6967085" y="1632660"/>
            <a:ext cx="6857572" cy="3592258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0"/>
                </a:srgb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Logo, company name&#10;&#10;Description automatically generated">
            <a:extLst>
              <a:ext uri="{FF2B5EF4-FFF2-40B4-BE49-F238E27FC236}">
                <a16:creationId xmlns:a16="http://schemas.microsoft.com/office/drawing/2014/main" id="{84B5064C-B284-47E0-BCFC-57ECA5EA21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5779" y="483474"/>
            <a:ext cx="3147848" cy="2527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81758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9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1">
            <a:extLst>
              <a:ext uri="{FF2B5EF4-FFF2-40B4-BE49-F238E27FC236}">
                <a16:creationId xmlns:a16="http://schemas.microsoft.com/office/drawing/2014/main" id="{1199E1B1-A8C0-4FE8-A5A8-1CB41D69F85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3">
            <a:extLst>
              <a:ext uri="{FF2B5EF4-FFF2-40B4-BE49-F238E27FC236}">
                <a16:creationId xmlns:a16="http://schemas.microsoft.com/office/drawing/2014/main" id="{84A8DE83-DE75-4B41-9DB4-A7EC0B0DEC0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28856" cy="1575461"/>
          </a:xfrm>
          <a:prstGeom prst="rect">
            <a:avLst/>
          </a:prstGeom>
          <a:gradFill>
            <a:gsLst>
              <a:gs pos="0">
                <a:schemeClr val="accent1">
                  <a:alpha val="41000"/>
                </a:schemeClr>
              </a:gs>
              <a:gs pos="74000">
                <a:schemeClr val="accent1">
                  <a:lumMod val="60000"/>
                  <a:lumOff val="40000"/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7009A0A-BEF5-4EAC-AF15-E4F9F002E23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-1"/>
            <a:ext cx="12192002" cy="1574311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78000">
                <a:schemeClr val="accent1">
                  <a:alpha val="1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CF64CC-2986-4B64-98FC-ED32041A0A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9713" y="248038"/>
            <a:ext cx="7063721" cy="1159200"/>
          </a:xfrm>
        </p:spPr>
        <p:txBody>
          <a:bodyPr anchor="ctr">
            <a:normAutofit/>
          </a:bodyPr>
          <a:lstStyle/>
          <a:p>
            <a:pPr algn="l"/>
            <a:r>
              <a:rPr lang="en-GB" sz="4000" dirty="0">
                <a:solidFill>
                  <a:srgbClr val="FFFFFF"/>
                </a:solidFill>
              </a:rPr>
              <a:t>Year </a:t>
            </a:r>
            <a:r>
              <a:rPr lang="en-GB" sz="4000" dirty="0">
                <a:solidFill>
                  <a:srgbClr val="FFFFFF"/>
                </a:solidFill>
              </a:rPr>
              <a:t>8</a:t>
            </a:r>
            <a:r>
              <a:rPr lang="en-GB" sz="4000" dirty="0" smtClean="0">
                <a:solidFill>
                  <a:srgbClr val="FFFFFF"/>
                </a:solidFill>
              </a:rPr>
              <a:t> </a:t>
            </a:r>
            <a:r>
              <a:rPr lang="en-GB" sz="4000" dirty="0" smtClean="0">
                <a:solidFill>
                  <a:srgbClr val="FFFFFF"/>
                </a:solidFill>
              </a:rPr>
              <a:t>Half term 1</a:t>
            </a:r>
            <a:endParaRPr lang="en-GB" sz="4000" dirty="0">
              <a:solidFill>
                <a:srgbClr val="FFFFFF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B7E4B2-2784-46FE-B3DF-B8124B5F7B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499" y="390832"/>
            <a:ext cx="3233585" cy="873612"/>
          </a:xfrm>
        </p:spPr>
        <p:txBody>
          <a:bodyPr anchor="ctr">
            <a:normAutofit/>
          </a:bodyPr>
          <a:lstStyle/>
          <a:p>
            <a:pPr algn="l"/>
            <a:endParaRPr lang="en-GB" sz="2000" dirty="0">
              <a:solidFill>
                <a:srgbClr val="FFFFFF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3355044"/>
              </p:ext>
            </p:extLst>
          </p:nvPr>
        </p:nvGraphicFramePr>
        <p:xfrm>
          <a:off x="1721394" y="2873828"/>
          <a:ext cx="9251406" cy="23387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251406">
                  <a:extLst>
                    <a:ext uri="{9D8B030D-6E8A-4147-A177-3AD203B41FA5}">
                      <a16:colId xmlns:a16="http://schemas.microsoft.com/office/drawing/2014/main" val="3083691103"/>
                    </a:ext>
                  </a:extLst>
                </a:gridCol>
              </a:tblGrid>
              <a:tr h="29296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</a:rPr>
                        <a:t>Topics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26008923"/>
                  </a:ext>
                </a:extLst>
              </a:tr>
              <a:tr h="4090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Algebraic expression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44293126"/>
                  </a:ext>
                </a:extLst>
              </a:tr>
              <a:tr h="4090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Equations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14364677"/>
                  </a:ext>
                </a:extLst>
              </a:tr>
              <a:tr h="4090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Formulae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61896519"/>
                  </a:ext>
                </a:extLst>
              </a:tr>
              <a:tr h="4090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Sequences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87838029"/>
                  </a:ext>
                </a:extLst>
              </a:tr>
              <a:tr h="4090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Graphs and equations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243460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63783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9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Rectangle 11">
            <a:extLst>
              <a:ext uri="{FF2B5EF4-FFF2-40B4-BE49-F238E27FC236}">
                <a16:creationId xmlns:a16="http://schemas.microsoft.com/office/drawing/2014/main" id="{1199E1B1-A8C0-4FE8-A5A8-1CB41D69F85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Rectangle 13">
            <a:extLst>
              <a:ext uri="{FF2B5EF4-FFF2-40B4-BE49-F238E27FC236}">
                <a16:creationId xmlns:a16="http://schemas.microsoft.com/office/drawing/2014/main" id="{84A8DE83-DE75-4B41-9DB4-A7EC0B0DEC0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28856" cy="1575461"/>
          </a:xfrm>
          <a:prstGeom prst="rect">
            <a:avLst/>
          </a:prstGeom>
          <a:gradFill>
            <a:gsLst>
              <a:gs pos="0">
                <a:schemeClr val="accent1">
                  <a:alpha val="41000"/>
                </a:schemeClr>
              </a:gs>
              <a:gs pos="74000">
                <a:schemeClr val="accent1">
                  <a:lumMod val="60000"/>
                  <a:lumOff val="40000"/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7009A0A-BEF5-4EAC-AF15-E4F9F002E23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-1"/>
            <a:ext cx="12192002" cy="1574311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78000">
                <a:schemeClr val="accent1">
                  <a:alpha val="1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CF64CC-2986-4B64-98FC-ED32041A0A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9713" y="248038"/>
            <a:ext cx="7063721" cy="1159200"/>
          </a:xfrm>
        </p:spPr>
        <p:txBody>
          <a:bodyPr anchor="ctr">
            <a:normAutofit/>
          </a:bodyPr>
          <a:lstStyle/>
          <a:p>
            <a:pPr algn="l"/>
            <a:r>
              <a:rPr lang="en-GB" sz="4000" dirty="0">
                <a:solidFill>
                  <a:srgbClr val="FFFFFF"/>
                </a:solidFill>
              </a:rPr>
              <a:t>Year </a:t>
            </a:r>
            <a:r>
              <a:rPr lang="en-GB" sz="4000" dirty="0">
                <a:solidFill>
                  <a:srgbClr val="FFFFFF"/>
                </a:solidFill>
              </a:rPr>
              <a:t>8</a:t>
            </a:r>
            <a:r>
              <a:rPr lang="en-GB" sz="4000" dirty="0" smtClean="0">
                <a:solidFill>
                  <a:srgbClr val="FFFFFF"/>
                </a:solidFill>
              </a:rPr>
              <a:t> </a:t>
            </a:r>
            <a:r>
              <a:rPr lang="en-GB" sz="4000" dirty="0" smtClean="0">
                <a:solidFill>
                  <a:srgbClr val="FFFFFF"/>
                </a:solidFill>
              </a:rPr>
              <a:t>Half term 2</a:t>
            </a:r>
            <a:endParaRPr lang="en-GB" sz="4000" dirty="0">
              <a:solidFill>
                <a:srgbClr val="FFFFFF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B7E4B2-2784-46FE-B3DF-B8124B5F7B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499" y="390832"/>
            <a:ext cx="3233585" cy="873612"/>
          </a:xfrm>
        </p:spPr>
        <p:txBody>
          <a:bodyPr anchor="ctr">
            <a:normAutofit/>
          </a:bodyPr>
          <a:lstStyle/>
          <a:p>
            <a:pPr algn="l"/>
            <a:endParaRPr lang="en-GB" sz="2000" dirty="0">
              <a:solidFill>
                <a:srgbClr val="FFFFFF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7377409"/>
              </p:ext>
            </p:extLst>
          </p:nvPr>
        </p:nvGraphicFramePr>
        <p:xfrm>
          <a:off x="1721394" y="2873828"/>
          <a:ext cx="9251406" cy="23387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251406">
                  <a:extLst>
                    <a:ext uri="{9D8B030D-6E8A-4147-A177-3AD203B41FA5}">
                      <a16:colId xmlns:a16="http://schemas.microsoft.com/office/drawing/2014/main" val="3083691103"/>
                    </a:ext>
                  </a:extLst>
                </a:gridCol>
              </a:tblGrid>
              <a:tr h="29296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Topics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26008923"/>
                  </a:ext>
                </a:extLst>
              </a:tr>
              <a:tr h="4090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Graphs and equations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44293126"/>
                  </a:ext>
                </a:extLst>
              </a:tr>
              <a:tr h="4090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Angles and Shape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14364677"/>
                  </a:ext>
                </a:extLst>
              </a:tr>
              <a:tr h="4090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Constructions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61896519"/>
                  </a:ext>
                </a:extLst>
              </a:tr>
              <a:tr h="4090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Perimeter, Area and Volume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87838029"/>
                  </a:ext>
                </a:extLst>
              </a:tr>
              <a:tr h="4090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243460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14491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9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Rectangle 11">
            <a:extLst>
              <a:ext uri="{FF2B5EF4-FFF2-40B4-BE49-F238E27FC236}">
                <a16:creationId xmlns:a16="http://schemas.microsoft.com/office/drawing/2014/main" id="{1199E1B1-A8C0-4FE8-A5A8-1CB41D69F85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Rectangle 13">
            <a:extLst>
              <a:ext uri="{FF2B5EF4-FFF2-40B4-BE49-F238E27FC236}">
                <a16:creationId xmlns:a16="http://schemas.microsoft.com/office/drawing/2014/main" id="{84A8DE83-DE75-4B41-9DB4-A7EC0B0DEC0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28856" cy="1575461"/>
          </a:xfrm>
          <a:prstGeom prst="rect">
            <a:avLst/>
          </a:prstGeom>
          <a:gradFill>
            <a:gsLst>
              <a:gs pos="0">
                <a:schemeClr val="accent1">
                  <a:alpha val="41000"/>
                </a:schemeClr>
              </a:gs>
              <a:gs pos="74000">
                <a:schemeClr val="accent1">
                  <a:lumMod val="60000"/>
                  <a:lumOff val="40000"/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7009A0A-BEF5-4EAC-AF15-E4F9F002E23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-1"/>
            <a:ext cx="12192002" cy="1574311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78000">
                <a:schemeClr val="accent1">
                  <a:alpha val="1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CF64CC-2986-4B64-98FC-ED32041A0A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9713" y="248038"/>
            <a:ext cx="7063721" cy="1159200"/>
          </a:xfrm>
        </p:spPr>
        <p:txBody>
          <a:bodyPr anchor="ctr">
            <a:normAutofit/>
          </a:bodyPr>
          <a:lstStyle/>
          <a:p>
            <a:pPr algn="l"/>
            <a:r>
              <a:rPr lang="en-GB" sz="4000" dirty="0">
                <a:solidFill>
                  <a:srgbClr val="FFFFFF"/>
                </a:solidFill>
              </a:rPr>
              <a:t>Year </a:t>
            </a:r>
            <a:r>
              <a:rPr lang="en-GB" sz="4000" dirty="0">
                <a:solidFill>
                  <a:srgbClr val="FFFFFF"/>
                </a:solidFill>
              </a:rPr>
              <a:t>8</a:t>
            </a:r>
            <a:r>
              <a:rPr lang="en-GB" sz="4000" dirty="0" smtClean="0">
                <a:solidFill>
                  <a:srgbClr val="FFFFFF"/>
                </a:solidFill>
              </a:rPr>
              <a:t> </a:t>
            </a:r>
            <a:r>
              <a:rPr lang="en-GB" sz="4000" dirty="0" smtClean="0">
                <a:solidFill>
                  <a:srgbClr val="FFFFFF"/>
                </a:solidFill>
              </a:rPr>
              <a:t>Half term 3</a:t>
            </a:r>
            <a:endParaRPr lang="en-GB" sz="4000" dirty="0">
              <a:solidFill>
                <a:srgbClr val="FFFFFF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B7E4B2-2784-46FE-B3DF-B8124B5F7B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499" y="390832"/>
            <a:ext cx="3233585" cy="873612"/>
          </a:xfrm>
        </p:spPr>
        <p:txBody>
          <a:bodyPr anchor="ctr">
            <a:normAutofit/>
          </a:bodyPr>
          <a:lstStyle/>
          <a:p>
            <a:pPr algn="l"/>
            <a:endParaRPr lang="en-GB" sz="2000" dirty="0">
              <a:solidFill>
                <a:srgbClr val="FFFFFF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7157741"/>
              </p:ext>
            </p:extLst>
          </p:nvPr>
        </p:nvGraphicFramePr>
        <p:xfrm>
          <a:off x="1355633" y="2597487"/>
          <a:ext cx="9395097" cy="17001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395097">
                  <a:extLst>
                    <a:ext uri="{9D8B030D-6E8A-4147-A177-3AD203B41FA5}">
                      <a16:colId xmlns:a16="http://schemas.microsoft.com/office/drawing/2014/main" val="565872811"/>
                    </a:ext>
                  </a:extLst>
                </a:gridCol>
              </a:tblGrid>
              <a:tr h="4250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</a:rPr>
                        <a:t>Topics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62365250"/>
                  </a:ext>
                </a:extLst>
              </a:tr>
              <a:tr h="4250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Transformations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01800764"/>
                  </a:ext>
                </a:extLst>
              </a:tr>
              <a:tr h="4250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Probability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96385685"/>
                  </a:ext>
                </a:extLst>
              </a:tr>
              <a:tr h="4250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Statistics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379901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86712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9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Rectangle 11">
            <a:extLst>
              <a:ext uri="{FF2B5EF4-FFF2-40B4-BE49-F238E27FC236}">
                <a16:creationId xmlns:a16="http://schemas.microsoft.com/office/drawing/2014/main" id="{1199E1B1-A8C0-4FE8-A5A8-1CB41D69F85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Rectangle 13">
            <a:extLst>
              <a:ext uri="{FF2B5EF4-FFF2-40B4-BE49-F238E27FC236}">
                <a16:creationId xmlns:a16="http://schemas.microsoft.com/office/drawing/2014/main" id="{84A8DE83-DE75-4B41-9DB4-A7EC0B0DEC0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28856" cy="1575461"/>
          </a:xfrm>
          <a:prstGeom prst="rect">
            <a:avLst/>
          </a:prstGeom>
          <a:gradFill>
            <a:gsLst>
              <a:gs pos="0">
                <a:schemeClr val="accent1">
                  <a:alpha val="41000"/>
                </a:schemeClr>
              </a:gs>
              <a:gs pos="74000">
                <a:schemeClr val="accent1">
                  <a:lumMod val="60000"/>
                  <a:lumOff val="40000"/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7009A0A-BEF5-4EAC-AF15-E4F9F002E23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-1"/>
            <a:ext cx="12192002" cy="1574311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78000">
                <a:schemeClr val="accent1">
                  <a:alpha val="1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CF64CC-2986-4B64-98FC-ED32041A0A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9713" y="248038"/>
            <a:ext cx="7063721" cy="1159200"/>
          </a:xfrm>
        </p:spPr>
        <p:txBody>
          <a:bodyPr anchor="ctr">
            <a:normAutofit/>
          </a:bodyPr>
          <a:lstStyle/>
          <a:p>
            <a:pPr algn="l"/>
            <a:r>
              <a:rPr lang="en-GB" sz="4000" dirty="0">
                <a:solidFill>
                  <a:srgbClr val="FFFFFF"/>
                </a:solidFill>
              </a:rPr>
              <a:t>Year </a:t>
            </a:r>
            <a:r>
              <a:rPr lang="en-GB" sz="4000" dirty="0">
                <a:solidFill>
                  <a:srgbClr val="FFFFFF"/>
                </a:solidFill>
              </a:rPr>
              <a:t>8</a:t>
            </a:r>
            <a:r>
              <a:rPr lang="en-GB" sz="4000" dirty="0" smtClean="0">
                <a:solidFill>
                  <a:srgbClr val="FFFFFF"/>
                </a:solidFill>
              </a:rPr>
              <a:t> </a:t>
            </a:r>
            <a:r>
              <a:rPr lang="en-GB" sz="4000" dirty="0" smtClean="0">
                <a:solidFill>
                  <a:srgbClr val="FFFFFF"/>
                </a:solidFill>
              </a:rPr>
              <a:t>Half term 4</a:t>
            </a:r>
            <a:endParaRPr lang="en-GB" sz="4000" dirty="0">
              <a:solidFill>
                <a:srgbClr val="FFFFFF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B7E4B2-2784-46FE-B3DF-B8124B5F7B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499" y="390832"/>
            <a:ext cx="3233585" cy="873612"/>
          </a:xfrm>
        </p:spPr>
        <p:txBody>
          <a:bodyPr anchor="ctr">
            <a:normAutofit/>
          </a:bodyPr>
          <a:lstStyle/>
          <a:p>
            <a:pPr algn="l"/>
            <a:endParaRPr lang="en-GB" sz="2000" dirty="0">
              <a:solidFill>
                <a:srgbClr val="FFFFFF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0316294"/>
              </p:ext>
            </p:extLst>
          </p:nvPr>
        </p:nvGraphicFramePr>
        <p:xfrm>
          <a:off x="1603828" y="2767307"/>
          <a:ext cx="9509924" cy="193987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509924">
                  <a:extLst>
                    <a:ext uri="{9D8B030D-6E8A-4147-A177-3AD203B41FA5}">
                      <a16:colId xmlns:a16="http://schemas.microsoft.com/office/drawing/2014/main" val="664204794"/>
                    </a:ext>
                  </a:extLst>
                </a:gridCol>
              </a:tblGrid>
              <a:tr h="56312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</a:rPr>
                        <a:t>Topics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07343519"/>
                  </a:ext>
                </a:extLst>
              </a:tr>
              <a:tr h="3441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Statistics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63709495"/>
                  </a:ext>
                </a:extLst>
              </a:tr>
              <a:tr h="3441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Number and Arithmetic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94879153"/>
                  </a:ext>
                </a:extLst>
              </a:tr>
              <a:tr h="3441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Rounding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5188889"/>
                  </a:ext>
                </a:extLst>
              </a:tr>
              <a:tr h="3441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Powers, indices and standard form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512266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42518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9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Rectangle 11">
            <a:extLst>
              <a:ext uri="{FF2B5EF4-FFF2-40B4-BE49-F238E27FC236}">
                <a16:creationId xmlns:a16="http://schemas.microsoft.com/office/drawing/2014/main" id="{1199E1B1-A8C0-4FE8-A5A8-1CB41D69F85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Rectangle 13">
            <a:extLst>
              <a:ext uri="{FF2B5EF4-FFF2-40B4-BE49-F238E27FC236}">
                <a16:creationId xmlns:a16="http://schemas.microsoft.com/office/drawing/2014/main" id="{84A8DE83-DE75-4B41-9DB4-A7EC0B0DEC0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28856" cy="1575461"/>
          </a:xfrm>
          <a:prstGeom prst="rect">
            <a:avLst/>
          </a:prstGeom>
          <a:gradFill>
            <a:gsLst>
              <a:gs pos="0">
                <a:schemeClr val="accent1">
                  <a:alpha val="41000"/>
                </a:schemeClr>
              </a:gs>
              <a:gs pos="74000">
                <a:schemeClr val="accent1">
                  <a:lumMod val="60000"/>
                  <a:lumOff val="40000"/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7009A0A-BEF5-4EAC-AF15-E4F9F002E23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-1"/>
            <a:ext cx="12192002" cy="1574311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78000">
                <a:schemeClr val="accent1">
                  <a:alpha val="1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CF64CC-2986-4B64-98FC-ED32041A0A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9713" y="248038"/>
            <a:ext cx="7063721" cy="1159200"/>
          </a:xfrm>
        </p:spPr>
        <p:txBody>
          <a:bodyPr anchor="ctr">
            <a:normAutofit/>
          </a:bodyPr>
          <a:lstStyle/>
          <a:p>
            <a:pPr algn="l"/>
            <a:r>
              <a:rPr lang="en-GB" sz="4000" dirty="0">
                <a:solidFill>
                  <a:srgbClr val="FFFFFF"/>
                </a:solidFill>
              </a:rPr>
              <a:t>Year </a:t>
            </a:r>
            <a:r>
              <a:rPr lang="en-GB" sz="4000" dirty="0">
                <a:solidFill>
                  <a:srgbClr val="FFFFFF"/>
                </a:solidFill>
              </a:rPr>
              <a:t>8</a:t>
            </a:r>
            <a:r>
              <a:rPr lang="en-GB" sz="4000" dirty="0" smtClean="0">
                <a:solidFill>
                  <a:srgbClr val="FFFFFF"/>
                </a:solidFill>
              </a:rPr>
              <a:t> </a:t>
            </a:r>
            <a:r>
              <a:rPr lang="en-GB" sz="4000" dirty="0" smtClean="0">
                <a:solidFill>
                  <a:srgbClr val="FFFFFF"/>
                </a:solidFill>
              </a:rPr>
              <a:t>Half term 5</a:t>
            </a:r>
            <a:endParaRPr lang="en-GB" sz="4000" dirty="0">
              <a:solidFill>
                <a:srgbClr val="FFFFFF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B7E4B2-2784-46FE-B3DF-B8124B5F7B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499" y="390832"/>
            <a:ext cx="3233585" cy="873612"/>
          </a:xfrm>
        </p:spPr>
        <p:txBody>
          <a:bodyPr anchor="ctr">
            <a:normAutofit/>
          </a:bodyPr>
          <a:lstStyle/>
          <a:p>
            <a:pPr algn="l"/>
            <a:endParaRPr lang="en-GB" sz="2000" dirty="0">
              <a:solidFill>
                <a:srgbClr val="FFFFFF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724956"/>
              </p:ext>
            </p:extLst>
          </p:nvPr>
        </p:nvGraphicFramePr>
        <p:xfrm>
          <a:off x="1711235" y="2834641"/>
          <a:ext cx="8863874" cy="161166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863874">
                  <a:extLst>
                    <a:ext uri="{9D8B030D-6E8A-4147-A177-3AD203B41FA5}">
                      <a16:colId xmlns:a16="http://schemas.microsoft.com/office/drawing/2014/main" val="924682599"/>
                    </a:ext>
                  </a:extLst>
                </a:gridCol>
              </a:tblGrid>
              <a:tr h="56876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Topics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61356891"/>
                  </a:ext>
                </a:extLst>
              </a:tr>
              <a:tr h="3476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Multiples, Factors and Primes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98077921"/>
                  </a:ext>
                </a:extLst>
              </a:tr>
              <a:tr h="3476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Fractions and Percentages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85162552"/>
                  </a:ext>
                </a:extLst>
              </a:tr>
              <a:tr h="3476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Ratio and Proportion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042031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26276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9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Rectangle 11">
            <a:extLst>
              <a:ext uri="{FF2B5EF4-FFF2-40B4-BE49-F238E27FC236}">
                <a16:creationId xmlns:a16="http://schemas.microsoft.com/office/drawing/2014/main" id="{1199E1B1-A8C0-4FE8-A5A8-1CB41D69F85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Rectangle 13">
            <a:extLst>
              <a:ext uri="{FF2B5EF4-FFF2-40B4-BE49-F238E27FC236}">
                <a16:creationId xmlns:a16="http://schemas.microsoft.com/office/drawing/2014/main" id="{84A8DE83-DE75-4B41-9DB4-A7EC0B0DEC0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28856" cy="1575461"/>
          </a:xfrm>
          <a:prstGeom prst="rect">
            <a:avLst/>
          </a:prstGeom>
          <a:gradFill>
            <a:gsLst>
              <a:gs pos="0">
                <a:schemeClr val="accent1">
                  <a:alpha val="41000"/>
                </a:schemeClr>
              </a:gs>
              <a:gs pos="74000">
                <a:schemeClr val="accent1">
                  <a:lumMod val="60000"/>
                  <a:lumOff val="40000"/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7009A0A-BEF5-4EAC-AF15-E4F9F002E23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-1"/>
            <a:ext cx="12192002" cy="1574311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78000">
                <a:schemeClr val="accent1">
                  <a:alpha val="1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CF64CC-2986-4B64-98FC-ED32041A0A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9713" y="248038"/>
            <a:ext cx="7063721" cy="1159200"/>
          </a:xfrm>
        </p:spPr>
        <p:txBody>
          <a:bodyPr anchor="ctr">
            <a:normAutofit/>
          </a:bodyPr>
          <a:lstStyle/>
          <a:p>
            <a:pPr algn="l"/>
            <a:r>
              <a:rPr lang="en-GB" sz="4000" dirty="0">
                <a:solidFill>
                  <a:srgbClr val="FFFFFF"/>
                </a:solidFill>
              </a:rPr>
              <a:t>Year </a:t>
            </a:r>
            <a:r>
              <a:rPr lang="en-GB" sz="4000" dirty="0">
                <a:solidFill>
                  <a:srgbClr val="FFFFFF"/>
                </a:solidFill>
              </a:rPr>
              <a:t>8</a:t>
            </a:r>
            <a:r>
              <a:rPr lang="en-GB" sz="4000" dirty="0" smtClean="0">
                <a:solidFill>
                  <a:srgbClr val="FFFFFF"/>
                </a:solidFill>
              </a:rPr>
              <a:t> </a:t>
            </a:r>
            <a:r>
              <a:rPr lang="en-GB" sz="4000" dirty="0" smtClean="0">
                <a:solidFill>
                  <a:srgbClr val="FFFFFF"/>
                </a:solidFill>
              </a:rPr>
              <a:t>Half term 6</a:t>
            </a:r>
            <a:endParaRPr lang="en-GB" sz="4000" dirty="0">
              <a:solidFill>
                <a:srgbClr val="FFFFFF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B7E4B2-2784-46FE-B3DF-B8124B5F7B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499" y="390832"/>
            <a:ext cx="3233585" cy="873612"/>
          </a:xfrm>
        </p:spPr>
        <p:txBody>
          <a:bodyPr anchor="ctr">
            <a:normAutofit/>
          </a:bodyPr>
          <a:lstStyle/>
          <a:p>
            <a:pPr algn="l"/>
            <a:endParaRPr lang="en-GB" sz="2000" dirty="0">
              <a:solidFill>
                <a:srgbClr val="FFFFFF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957701"/>
              </p:ext>
            </p:extLst>
          </p:nvPr>
        </p:nvGraphicFramePr>
        <p:xfrm>
          <a:off x="1695268" y="2599235"/>
          <a:ext cx="9016274" cy="17245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016274">
                  <a:extLst>
                    <a:ext uri="{9D8B030D-6E8A-4147-A177-3AD203B41FA5}">
                      <a16:colId xmlns:a16="http://schemas.microsoft.com/office/drawing/2014/main" val="1500392982"/>
                    </a:ext>
                  </a:extLst>
                </a:gridCol>
              </a:tblGrid>
              <a:tr h="4251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Topics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03761938"/>
                  </a:ext>
                </a:extLst>
              </a:tr>
              <a:tr h="2598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Units, Time and Scales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73218837"/>
                  </a:ext>
                </a:extLst>
              </a:tr>
              <a:tr h="2598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smtClean="0">
                          <a:effectLst/>
                        </a:rPr>
                        <a:t>Consolidation/ Recall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83883721"/>
                  </a:ext>
                </a:extLst>
              </a:tr>
              <a:tr h="2598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</a:rPr>
                        <a:t>Consolidation/ Problem solving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36272064"/>
                  </a:ext>
                </a:extLst>
              </a:tr>
              <a:tr h="2598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effectLst/>
                        </a:rPr>
                        <a:t>Catch up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00558187"/>
                  </a:ext>
                </a:extLst>
              </a:tr>
              <a:tr h="2598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Enrichment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49720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04608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2416</TotalTime>
  <Words>102</Words>
  <Application>Microsoft Office PowerPoint</Application>
  <PresentationFormat>Widescreen</PresentationFormat>
  <Paragraphs>37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 Year 8 Scheme of Learning</vt:lpstr>
      <vt:lpstr>Year 8 Half term 1</vt:lpstr>
      <vt:lpstr>Year 8 Half term 2</vt:lpstr>
      <vt:lpstr>Year 8 Half term 3</vt:lpstr>
      <vt:lpstr>Year 8 Half term 4</vt:lpstr>
      <vt:lpstr>Year 8 Half term 5</vt:lpstr>
      <vt:lpstr>Year 8 Half term 6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Upper Key Stage 2 (Years 5 and 6) Autumn Schemes of Learning</dc:title>
  <dc:creator>Ian Hudspith</dc:creator>
  <cp:lastModifiedBy>Dugdale, Andrew</cp:lastModifiedBy>
  <cp:revision>30</cp:revision>
  <dcterms:created xsi:type="dcterms:W3CDTF">2021-09-27T19:19:11Z</dcterms:created>
  <dcterms:modified xsi:type="dcterms:W3CDTF">2021-10-13T07:53:49Z</dcterms:modified>
</cp:coreProperties>
</file>