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9" r:id="rId4"/>
    <p:sldId id="275" r:id="rId5"/>
    <p:sldId id="264" r:id="rId6"/>
    <p:sldId id="270" r:id="rId7"/>
    <p:sldId id="272" r:id="rId8"/>
    <p:sldId id="273" r:id="rId9"/>
    <p:sldId id="274" r:id="rId10"/>
    <p:sldId id="271"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7" autoAdjust="0"/>
    <p:restoredTop sz="94660"/>
  </p:normalViewPr>
  <p:slideViewPr>
    <p:cSldViewPr snapToGrid="0">
      <p:cViewPr varScale="1">
        <p:scale>
          <a:sx n="73" d="100"/>
          <a:sy n="73" d="100"/>
        </p:scale>
        <p:origin x="414"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4F03C-54BE-41F8-A5B2-7A1494B84C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08C2CF-0308-40ED-9756-9DD8CE9F8C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60975DF-7CE4-40DB-B59E-F61E1EC9F13E}"/>
              </a:ext>
            </a:extLst>
          </p:cNvPr>
          <p:cNvSpPr>
            <a:spLocks noGrp="1"/>
          </p:cNvSpPr>
          <p:nvPr>
            <p:ph type="dt" sz="half" idx="10"/>
          </p:nvPr>
        </p:nvSpPr>
        <p:spPr/>
        <p:txBody>
          <a:bodyPr/>
          <a:lstStyle/>
          <a:p>
            <a:fld id="{A6895563-73F0-4868-ABE8-51350BA70BDB}" type="datetimeFigureOut">
              <a:rPr lang="en-GB" smtClean="0"/>
              <a:t>20/10/2021</a:t>
            </a:fld>
            <a:endParaRPr lang="en-GB"/>
          </a:p>
        </p:txBody>
      </p:sp>
      <p:sp>
        <p:nvSpPr>
          <p:cNvPr id="5" name="Footer Placeholder 4">
            <a:extLst>
              <a:ext uri="{FF2B5EF4-FFF2-40B4-BE49-F238E27FC236}">
                <a16:creationId xmlns:a16="http://schemas.microsoft.com/office/drawing/2014/main" id="{BBE96DC7-9024-4582-B9AF-E3EA70A65B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8BACBB-D5CA-41F5-951A-BE6A74696A76}"/>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136992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B5090-C5B3-49A2-9C25-817B0A6A28A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37C161-C4B1-43C7-905B-D840838005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DF8923-A043-42CC-ABB9-14BB19664A0D}"/>
              </a:ext>
            </a:extLst>
          </p:cNvPr>
          <p:cNvSpPr>
            <a:spLocks noGrp="1"/>
          </p:cNvSpPr>
          <p:nvPr>
            <p:ph type="dt" sz="half" idx="10"/>
          </p:nvPr>
        </p:nvSpPr>
        <p:spPr/>
        <p:txBody>
          <a:bodyPr/>
          <a:lstStyle/>
          <a:p>
            <a:fld id="{A6895563-73F0-4868-ABE8-51350BA70BDB}" type="datetimeFigureOut">
              <a:rPr lang="en-GB" smtClean="0"/>
              <a:t>20/10/2021</a:t>
            </a:fld>
            <a:endParaRPr lang="en-GB"/>
          </a:p>
        </p:txBody>
      </p:sp>
      <p:sp>
        <p:nvSpPr>
          <p:cNvPr id="5" name="Footer Placeholder 4">
            <a:extLst>
              <a:ext uri="{FF2B5EF4-FFF2-40B4-BE49-F238E27FC236}">
                <a16:creationId xmlns:a16="http://schemas.microsoft.com/office/drawing/2014/main" id="{479A8482-B12B-4CED-A840-4753044A89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91ABAE-59AD-49EE-81DD-473C3DB38CF1}"/>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3931008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0A82FC-72EE-4694-B92F-2BB5A69A44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98089D-26DA-4553-903A-B707FF0367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1E9A1F-65B3-421D-9F7A-B9B17989149D}"/>
              </a:ext>
            </a:extLst>
          </p:cNvPr>
          <p:cNvSpPr>
            <a:spLocks noGrp="1"/>
          </p:cNvSpPr>
          <p:nvPr>
            <p:ph type="dt" sz="half" idx="10"/>
          </p:nvPr>
        </p:nvSpPr>
        <p:spPr/>
        <p:txBody>
          <a:bodyPr/>
          <a:lstStyle/>
          <a:p>
            <a:fld id="{A6895563-73F0-4868-ABE8-51350BA70BDB}" type="datetimeFigureOut">
              <a:rPr lang="en-GB" smtClean="0"/>
              <a:t>20/10/2021</a:t>
            </a:fld>
            <a:endParaRPr lang="en-GB"/>
          </a:p>
        </p:txBody>
      </p:sp>
      <p:sp>
        <p:nvSpPr>
          <p:cNvPr id="5" name="Footer Placeholder 4">
            <a:extLst>
              <a:ext uri="{FF2B5EF4-FFF2-40B4-BE49-F238E27FC236}">
                <a16:creationId xmlns:a16="http://schemas.microsoft.com/office/drawing/2014/main" id="{C8D49377-4092-4472-97B7-BA633F848D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458547-2155-415F-86C5-C1F7869F2C1C}"/>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787470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35ED9-8EFA-48EB-9703-5A20C36A6E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599AF5-EB10-4D05-8199-4F535CED7C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493085-B196-4941-B729-C45FF22B9931}"/>
              </a:ext>
            </a:extLst>
          </p:cNvPr>
          <p:cNvSpPr>
            <a:spLocks noGrp="1"/>
          </p:cNvSpPr>
          <p:nvPr>
            <p:ph type="dt" sz="half" idx="10"/>
          </p:nvPr>
        </p:nvSpPr>
        <p:spPr/>
        <p:txBody>
          <a:bodyPr/>
          <a:lstStyle/>
          <a:p>
            <a:fld id="{A6895563-73F0-4868-ABE8-51350BA70BDB}" type="datetimeFigureOut">
              <a:rPr lang="en-GB" smtClean="0"/>
              <a:t>20/10/2021</a:t>
            </a:fld>
            <a:endParaRPr lang="en-GB"/>
          </a:p>
        </p:txBody>
      </p:sp>
      <p:sp>
        <p:nvSpPr>
          <p:cNvPr id="5" name="Footer Placeholder 4">
            <a:extLst>
              <a:ext uri="{FF2B5EF4-FFF2-40B4-BE49-F238E27FC236}">
                <a16:creationId xmlns:a16="http://schemas.microsoft.com/office/drawing/2014/main" id="{422B9496-F98D-4A21-81EE-B50541F57B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8D1FDD-760E-4646-A5D8-F857391E39BD}"/>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306020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8C7B7-9E75-440B-96AC-0453B952EB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5EB22BA-7B38-4A4F-96A5-B184B884E9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925E53-D0D2-43CA-9FDE-2110529F5405}"/>
              </a:ext>
            </a:extLst>
          </p:cNvPr>
          <p:cNvSpPr>
            <a:spLocks noGrp="1"/>
          </p:cNvSpPr>
          <p:nvPr>
            <p:ph type="dt" sz="half" idx="10"/>
          </p:nvPr>
        </p:nvSpPr>
        <p:spPr/>
        <p:txBody>
          <a:bodyPr/>
          <a:lstStyle/>
          <a:p>
            <a:fld id="{A6895563-73F0-4868-ABE8-51350BA70BDB}" type="datetimeFigureOut">
              <a:rPr lang="en-GB" smtClean="0"/>
              <a:t>20/10/2021</a:t>
            </a:fld>
            <a:endParaRPr lang="en-GB"/>
          </a:p>
        </p:txBody>
      </p:sp>
      <p:sp>
        <p:nvSpPr>
          <p:cNvPr id="5" name="Footer Placeholder 4">
            <a:extLst>
              <a:ext uri="{FF2B5EF4-FFF2-40B4-BE49-F238E27FC236}">
                <a16:creationId xmlns:a16="http://schemas.microsoft.com/office/drawing/2014/main" id="{AD717A44-F59E-4767-8F84-49EF319884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FB57E9-8448-4EB4-9A2A-25CE71B7CE0D}"/>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294987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9D900-F299-4D15-B11A-F920623B54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0FB8C7-5B55-47BC-BA24-C246A4833D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917EF66-FE5C-41D6-9C63-B1C1AC8734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0639223-FBAD-48D0-9A09-B4BC90FB07E0}"/>
              </a:ext>
            </a:extLst>
          </p:cNvPr>
          <p:cNvSpPr>
            <a:spLocks noGrp="1"/>
          </p:cNvSpPr>
          <p:nvPr>
            <p:ph type="dt" sz="half" idx="10"/>
          </p:nvPr>
        </p:nvSpPr>
        <p:spPr/>
        <p:txBody>
          <a:bodyPr/>
          <a:lstStyle/>
          <a:p>
            <a:fld id="{A6895563-73F0-4868-ABE8-51350BA70BDB}" type="datetimeFigureOut">
              <a:rPr lang="en-GB" smtClean="0"/>
              <a:t>20/10/2021</a:t>
            </a:fld>
            <a:endParaRPr lang="en-GB"/>
          </a:p>
        </p:txBody>
      </p:sp>
      <p:sp>
        <p:nvSpPr>
          <p:cNvPr id="6" name="Footer Placeholder 5">
            <a:extLst>
              <a:ext uri="{FF2B5EF4-FFF2-40B4-BE49-F238E27FC236}">
                <a16:creationId xmlns:a16="http://schemas.microsoft.com/office/drawing/2014/main" id="{D36A6C57-A358-4011-94AB-CC3D0B6AA6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A9FEF5-4A9F-4602-ABDC-1220ED11AB2D}"/>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330527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C108E-E66A-4E79-9C74-91016995BC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D8E5B2-4679-4B6D-B538-1C9B8871EF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6E0AAE-14BE-4ADD-A464-7ADA293953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792CD0-F3C7-4DDD-BE4C-FAE6856A04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5640EB-D446-4D0B-AEDB-1CDE3B5682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AA09671-7D56-4DDA-81EC-5D8C20737A3A}"/>
              </a:ext>
            </a:extLst>
          </p:cNvPr>
          <p:cNvSpPr>
            <a:spLocks noGrp="1"/>
          </p:cNvSpPr>
          <p:nvPr>
            <p:ph type="dt" sz="half" idx="10"/>
          </p:nvPr>
        </p:nvSpPr>
        <p:spPr/>
        <p:txBody>
          <a:bodyPr/>
          <a:lstStyle/>
          <a:p>
            <a:fld id="{A6895563-73F0-4868-ABE8-51350BA70BDB}" type="datetimeFigureOut">
              <a:rPr lang="en-GB" smtClean="0"/>
              <a:t>20/10/2021</a:t>
            </a:fld>
            <a:endParaRPr lang="en-GB"/>
          </a:p>
        </p:txBody>
      </p:sp>
      <p:sp>
        <p:nvSpPr>
          <p:cNvPr id="8" name="Footer Placeholder 7">
            <a:extLst>
              <a:ext uri="{FF2B5EF4-FFF2-40B4-BE49-F238E27FC236}">
                <a16:creationId xmlns:a16="http://schemas.microsoft.com/office/drawing/2014/main" id="{E0AE73AC-F4EA-47EB-9A2E-A3F7DF4D6BB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48FBC22-0AA2-48D6-A5F8-D9C9E3CE3A86}"/>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411716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2FAC2-6F5C-415E-8386-FBADD6E55C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2A433A9-5903-4F76-8601-08BC3BF655BB}"/>
              </a:ext>
            </a:extLst>
          </p:cNvPr>
          <p:cNvSpPr>
            <a:spLocks noGrp="1"/>
          </p:cNvSpPr>
          <p:nvPr>
            <p:ph type="dt" sz="half" idx="10"/>
          </p:nvPr>
        </p:nvSpPr>
        <p:spPr/>
        <p:txBody>
          <a:bodyPr/>
          <a:lstStyle/>
          <a:p>
            <a:fld id="{A6895563-73F0-4868-ABE8-51350BA70BDB}" type="datetimeFigureOut">
              <a:rPr lang="en-GB" smtClean="0"/>
              <a:t>20/10/2021</a:t>
            </a:fld>
            <a:endParaRPr lang="en-GB"/>
          </a:p>
        </p:txBody>
      </p:sp>
      <p:sp>
        <p:nvSpPr>
          <p:cNvPr id="4" name="Footer Placeholder 3">
            <a:extLst>
              <a:ext uri="{FF2B5EF4-FFF2-40B4-BE49-F238E27FC236}">
                <a16:creationId xmlns:a16="http://schemas.microsoft.com/office/drawing/2014/main" id="{1D196CFE-3CCC-4382-BB03-4369B8AE284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4726CD-C79B-4033-B864-AE4624A51281}"/>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277429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532C51-EEA5-40CD-9B0C-E862430B458B}"/>
              </a:ext>
            </a:extLst>
          </p:cNvPr>
          <p:cNvSpPr>
            <a:spLocks noGrp="1"/>
          </p:cNvSpPr>
          <p:nvPr>
            <p:ph type="dt" sz="half" idx="10"/>
          </p:nvPr>
        </p:nvSpPr>
        <p:spPr/>
        <p:txBody>
          <a:bodyPr/>
          <a:lstStyle/>
          <a:p>
            <a:fld id="{A6895563-73F0-4868-ABE8-51350BA70BDB}" type="datetimeFigureOut">
              <a:rPr lang="en-GB" smtClean="0"/>
              <a:t>20/10/2021</a:t>
            </a:fld>
            <a:endParaRPr lang="en-GB"/>
          </a:p>
        </p:txBody>
      </p:sp>
      <p:sp>
        <p:nvSpPr>
          <p:cNvPr id="3" name="Footer Placeholder 2">
            <a:extLst>
              <a:ext uri="{FF2B5EF4-FFF2-40B4-BE49-F238E27FC236}">
                <a16:creationId xmlns:a16="http://schemas.microsoft.com/office/drawing/2014/main" id="{E24583D9-643F-49D8-BC55-44DD608756D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79659C-216E-4EE1-9526-FB02A792B363}"/>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2873648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D66DB-4BA0-4904-A116-3CDF86A3CE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A47F77B-C8D9-43E4-9AB1-0199B0FEF2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CB2ED54-9C1B-499B-AFD3-1AE887C627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2E79E8-A0B2-4EC3-AE0A-4016E755226B}"/>
              </a:ext>
            </a:extLst>
          </p:cNvPr>
          <p:cNvSpPr>
            <a:spLocks noGrp="1"/>
          </p:cNvSpPr>
          <p:nvPr>
            <p:ph type="dt" sz="half" idx="10"/>
          </p:nvPr>
        </p:nvSpPr>
        <p:spPr/>
        <p:txBody>
          <a:bodyPr/>
          <a:lstStyle/>
          <a:p>
            <a:fld id="{A6895563-73F0-4868-ABE8-51350BA70BDB}" type="datetimeFigureOut">
              <a:rPr lang="en-GB" smtClean="0"/>
              <a:t>20/10/2021</a:t>
            </a:fld>
            <a:endParaRPr lang="en-GB"/>
          </a:p>
        </p:txBody>
      </p:sp>
      <p:sp>
        <p:nvSpPr>
          <p:cNvPr id="6" name="Footer Placeholder 5">
            <a:extLst>
              <a:ext uri="{FF2B5EF4-FFF2-40B4-BE49-F238E27FC236}">
                <a16:creationId xmlns:a16="http://schemas.microsoft.com/office/drawing/2014/main" id="{D1088F9B-60E6-49AD-9B72-916A2CF4BE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B98DFF-A1B1-4B0C-A531-923A13EF76CD}"/>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229480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8AA98-856D-4275-97F5-67231FDC81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7A2DD1B-9360-4502-AB4D-B2A6BEB2EF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0F568DB-8FA8-4755-A1FE-A710FA4157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507207-71B5-4763-BDAB-E560CA25FB59}"/>
              </a:ext>
            </a:extLst>
          </p:cNvPr>
          <p:cNvSpPr>
            <a:spLocks noGrp="1"/>
          </p:cNvSpPr>
          <p:nvPr>
            <p:ph type="dt" sz="half" idx="10"/>
          </p:nvPr>
        </p:nvSpPr>
        <p:spPr/>
        <p:txBody>
          <a:bodyPr/>
          <a:lstStyle/>
          <a:p>
            <a:fld id="{A6895563-73F0-4868-ABE8-51350BA70BDB}" type="datetimeFigureOut">
              <a:rPr lang="en-GB" smtClean="0"/>
              <a:t>20/10/2021</a:t>
            </a:fld>
            <a:endParaRPr lang="en-GB"/>
          </a:p>
        </p:txBody>
      </p:sp>
      <p:sp>
        <p:nvSpPr>
          <p:cNvPr id="6" name="Footer Placeholder 5">
            <a:extLst>
              <a:ext uri="{FF2B5EF4-FFF2-40B4-BE49-F238E27FC236}">
                <a16:creationId xmlns:a16="http://schemas.microsoft.com/office/drawing/2014/main" id="{7A8F39FF-2D80-4578-837C-2E861094EE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C62033-7E08-4128-A9C0-E757787BD28B}"/>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405268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84D1C0-979C-49B8-A849-5E2D5670E1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EDC1A7-CCB9-4226-AE51-C62FEE3EF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BC6909-B185-4E45-9BBD-9AE23580C1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95563-73F0-4868-ABE8-51350BA70BDB}" type="datetimeFigureOut">
              <a:rPr lang="en-GB" smtClean="0"/>
              <a:t>20/10/2021</a:t>
            </a:fld>
            <a:endParaRPr lang="en-GB"/>
          </a:p>
        </p:txBody>
      </p:sp>
      <p:sp>
        <p:nvSpPr>
          <p:cNvPr id="5" name="Footer Placeholder 4">
            <a:extLst>
              <a:ext uri="{FF2B5EF4-FFF2-40B4-BE49-F238E27FC236}">
                <a16:creationId xmlns:a16="http://schemas.microsoft.com/office/drawing/2014/main" id="{AA628973-3940-48EE-A160-C84E467A25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437F898-010C-4709-8775-8B3CD6F9B5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0CF6E-EECE-4BF3-97E3-E21A45CB57E0}" type="slidenum">
              <a:rPr lang="en-GB" smtClean="0"/>
              <a:t>‹#›</a:t>
            </a:fld>
            <a:endParaRPr lang="en-GB"/>
          </a:p>
        </p:txBody>
      </p:sp>
    </p:spTree>
    <p:extLst>
      <p:ext uri="{BB962C8B-B14F-4D97-AF65-F5344CB8AC3E}">
        <p14:creationId xmlns:p14="http://schemas.microsoft.com/office/powerpoint/2010/main" val="1293706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1386865" y="818984"/>
            <a:ext cx="6596245" cy="3268520"/>
          </a:xfrm>
        </p:spPr>
        <p:txBody>
          <a:bodyPr>
            <a:normAutofit/>
          </a:bodyPr>
          <a:lstStyle/>
          <a:p>
            <a:r>
              <a:rPr lang="en-GB" sz="4800" dirty="0">
                <a:solidFill>
                  <a:srgbClr val="FFFFFF"/>
                </a:solidFill>
              </a:rPr>
              <a:t> Year </a:t>
            </a:r>
            <a:r>
              <a:rPr lang="en-GB" sz="4800" dirty="0" smtClean="0">
                <a:solidFill>
                  <a:srgbClr val="FFFFFF"/>
                </a:solidFill>
              </a:rPr>
              <a:t>13 </a:t>
            </a:r>
            <a:r>
              <a:rPr lang="en-GB" sz="4800" dirty="0">
                <a:solidFill>
                  <a:srgbClr val="FFFFFF"/>
                </a:solidFill>
              </a:rPr>
              <a:t>Autumn Scheme of Learning</a:t>
            </a:r>
          </a:p>
        </p:txBody>
      </p:sp>
      <p:sp>
        <p:nvSpPr>
          <p:cNvPr id="26"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1931874" y="4797188"/>
            <a:ext cx="6051236" cy="1241828"/>
          </a:xfrm>
        </p:spPr>
        <p:txBody>
          <a:bodyPr>
            <a:normAutofit/>
          </a:bodyPr>
          <a:lstStyle/>
          <a:p>
            <a:pPr algn="r"/>
            <a:r>
              <a:rPr lang="en-GB" dirty="0" smtClean="0">
                <a:solidFill>
                  <a:srgbClr val="FFFFFF"/>
                </a:solidFill>
              </a:rPr>
              <a:t>St Anthony’s and St Aidan’s 6</a:t>
            </a:r>
            <a:r>
              <a:rPr lang="en-GB" baseline="30000" dirty="0" smtClean="0">
                <a:solidFill>
                  <a:srgbClr val="FFFFFF"/>
                </a:solidFill>
              </a:rPr>
              <a:t>th</a:t>
            </a:r>
            <a:r>
              <a:rPr lang="en-GB" dirty="0" smtClean="0">
                <a:solidFill>
                  <a:srgbClr val="FFFFFF"/>
                </a:solidFill>
              </a:rPr>
              <a:t> Form</a:t>
            </a:r>
            <a:endParaRPr lang="en-GB" dirty="0">
              <a:solidFill>
                <a:srgbClr val="FFFFFF"/>
              </a:solidFill>
            </a:endParaRP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8393" y="196994"/>
            <a:ext cx="2603500" cy="299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175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Year </a:t>
            </a:r>
            <a:r>
              <a:rPr lang="en-GB" sz="3700" dirty="0" smtClean="0">
                <a:solidFill>
                  <a:srgbClr val="FFFFFF"/>
                </a:solidFill>
              </a:rPr>
              <a:t>13</a:t>
            </a:r>
            <a:endParaRPr lang="en-GB" sz="3700" dirty="0">
              <a:solidFill>
                <a:srgbClr val="FFFFFF"/>
              </a:solidFill>
            </a:endParaRP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331947748"/>
              </p:ext>
            </p:extLst>
          </p:nvPr>
        </p:nvGraphicFramePr>
        <p:xfrm>
          <a:off x="158929" y="1748397"/>
          <a:ext cx="11874137" cy="1991227"/>
        </p:xfrm>
        <a:graphic>
          <a:graphicData uri="http://schemas.openxmlformats.org/drawingml/2006/table">
            <a:tbl>
              <a:tblPr firstRow="1" bandRow="1">
                <a:tableStyleId>{5C22544A-7EE6-4342-B048-85BDC9FD1C3A}</a:tableStyleId>
              </a:tblPr>
              <a:tblGrid>
                <a:gridCol w="2355746">
                  <a:extLst>
                    <a:ext uri="{9D8B030D-6E8A-4147-A177-3AD203B41FA5}">
                      <a16:colId xmlns:a16="http://schemas.microsoft.com/office/drawing/2014/main" val="2113340636"/>
                    </a:ext>
                  </a:extLst>
                </a:gridCol>
                <a:gridCol w="9518391">
                  <a:extLst>
                    <a:ext uri="{9D8B030D-6E8A-4147-A177-3AD203B41FA5}">
                      <a16:colId xmlns:a16="http://schemas.microsoft.com/office/drawing/2014/main" val="2870407262"/>
                    </a:ext>
                  </a:extLst>
                </a:gridCol>
              </a:tblGrid>
              <a:tr h="7988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solidFill>
                          <a:effectLst/>
                          <a:latin typeface="+mn-lt"/>
                          <a:ea typeface="+mn-ea"/>
                          <a:cs typeface="+mn-cs"/>
                        </a:rPr>
                        <a:t>Proof</a:t>
                      </a:r>
                      <a:endParaRPr lang="en-GB" sz="1800" kern="1200" dirty="0" smtClean="0">
                        <a:solidFill>
                          <a:schemeClr val="bg1"/>
                        </a:solidFill>
                        <a:effectLst/>
                        <a:latin typeface="+mn-lt"/>
                        <a:ea typeface="+mn-ea"/>
                        <a:cs typeface="+mn-cs"/>
                      </a:endParaRPr>
                    </a:p>
                  </a:txBody>
                  <a:tcPr/>
                </a:tc>
                <a:tc>
                  <a:txBody>
                    <a:bodyPr/>
                    <a:lstStyle/>
                    <a:p>
                      <a:r>
                        <a:rPr lang="en-GB" dirty="0" smtClean="0"/>
                        <a:t>Learning</a:t>
                      </a:r>
                      <a:r>
                        <a:rPr lang="en-GB" baseline="0" dirty="0" smtClean="0"/>
                        <a:t> Objectives</a:t>
                      </a:r>
                      <a:endParaRPr lang="en-GB" dirty="0"/>
                    </a:p>
                  </a:txBody>
                  <a:tcPr/>
                </a:tc>
                <a:extLst>
                  <a:ext uri="{0D108BD9-81ED-4DB2-BD59-A6C34878D82A}">
                    <a16:rowId xmlns:a16="http://schemas.microsoft.com/office/drawing/2014/main" val="2572825111"/>
                  </a:ext>
                </a:extLst>
              </a:tr>
              <a:tr h="1192367">
                <a:tc>
                  <a:txBody>
                    <a:bodyPr/>
                    <a:lstStyle/>
                    <a:p>
                      <a:r>
                        <a:rPr lang="en-GB" b="1" dirty="0" smtClean="0"/>
                        <a:t>Proof</a:t>
                      </a:r>
                      <a:endParaRPr lang="en-GB" b="1" dirty="0"/>
                    </a:p>
                  </a:txBody>
                  <a:tcPr/>
                </a:tc>
                <a:tc>
                  <a:txBody>
                    <a:bodyPr/>
                    <a:lstStyle/>
                    <a:p>
                      <a:r>
                        <a:rPr lang="en-GB" sz="1800" b="1" kern="1200" dirty="0" smtClean="0">
                          <a:solidFill>
                            <a:schemeClr val="dk1"/>
                          </a:solidFill>
                          <a:effectLst/>
                          <a:latin typeface="+mn-lt"/>
                          <a:ea typeface="+mn-ea"/>
                          <a:cs typeface="+mn-cs"/>
                        </a:rPr>
                        <a:t>Understand and be able to use proof by contradiction</a:t>
                      </a:r>
                      <a:endParaRPr lang="en-GB" b="1" dirty="0"/>
                    </a:p>
                  </a:txBody>
                  <a:tcPr/>
                </a:tc>
                <a:extLst>
                  <a:ext uri="{0D108BD9-81ED-4DB2-BD59-A6C34878D82A}">
                    <a16:rowId xmlns:a16="http://schemas.microsoft.com/office/drawing/2014/main" val="1685174751"/>
                  </a:ext>
                </a:extLst>
              </a:tr>
            </a:tbl>
          </a:graphicData>
        </a:graphic>
      </p:graphicFrame>
    </p:spTree>
    <p:extLst>
      <p:ext uri="{BB962C8B-B14F-4D97-AF65-F5344CB8AC3E}">
        <p14:creationId xmlns:p14="http://schemas.microsoft.com/office/powerpoint/2010/main" val="3488523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Year </a:t>
            </a:r>
            <a:r>
              <a:rPr lang="en-GB" sz="3700" dirty="0" smtClean="0">
                <a:solidFill>
                  <a:srgbClr val="FFFFFF"/>
                </a:solidFill>
              </a:rPr>
              <a:t>13</a:t>
            </a:r>
            <a:endParaRPr lang="en-GB" sz="3700" dirty="0">
              <a:solidFill>
                <a:srgbClr val="FFFFFF"/>
              </a:solidFill>
            </a:endParaRP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441734034"/>
              </p:ext>
            </p:extLst>
          </p:nvPr>
        </p:nvGraphicFramePr>
        <p:xfrm>
          <a:off x="158929" y="1748397"/>
          <a:ext cx="11874137" cy="3084860"/>
        </p:xfrm>
        <a:graphic>
          <a:graphicData uri="http://schemas.openxmlformats.org/drawingml/2006/table">
            <a:tbl>
              <a:tblPr firstRow="1" bandRow="1">
                <a:tableStyleId>{5C22544A-7EE6-4342-B048-85BDC9FD1C3A}</a:tableStyleId>
              </a:tblPr>
              <a:tblGrid>
                <a:gridCol w="2355746">
                  <a:extLst>
                    <a:ext uri="{9D8B030D-6E8A-4147-A177-3AD203B41FA5}">
                      <a16:colId xmlns:a16="http://schemas.microsoft.com/office/drawing/2014/main" val="2113340636"/>
                    </a:ext>
                  </a:extLst>
                </a:gridCol>
                <a:gridCol w="9518391">
                  <a:extLst>
                    <a:ext uri="{9D8B030D-6E8A-4147-A177-3AD203B41FA5}">
                      <a16:colId xmlns:a16="http://schemas.microsoft.com/office/drawing/2014/main" val="2870407262"/>
                    </a:ext>
                  </a:extLst>
                </a:gridCol>
              </a:tblGrid>
              <a:tr h="7988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solidFill>
                          <a:effectLst/>
                          <a:latin typeface="+mn-lt"/>
                          <a:ea typeface="+mn-ea"/>
                          <a:cs typeface="+mn-cs"/>
                        </a:rPr>
                        <a:t>Algebra</a:t>
                      </a:r>
                      <a:r>
                        <a:rPr lang="en-GB" sz="1800" b="1" kern="1200" baseline="0" dirty="0" smtClean="0">
                          <a:solidFill>
                            <a:schemeClr val="bg1"/>
                          </a:solidFill>
                          <a:effectLst/>
                          <a:latin typeface="+mn-lt"/>
                          <a:ea typeface="+mn-ea"/>
                          <a:cs typeface="+mn-cs"/>
                        </a:rPr>
                        <a:t> and Binomial Expansion</a:t>
                      </a:r>
                      <a:endParaRPr lang="en-GB" sz="1800" kern="1200" dirty="0" smtClean="0">
                        <a:solidFill>
                          <a:schemeClr val="bg1"/>
                        </a:solidFill>
                        <a:effectLst/>
                        <a:latin typeface="+mn-lt"/>
                        <a:ea typeface="+mn-ea"/>
                        <a:cs typeface="+mn-cs"/>
                      </a:endParaRPr>
                    </a:p>
                  </a:txBody>
                  <a:tcPr/>
                </a:tc>
                <a:tc>
                  <a:txBody>
                    <a:bodyPr/>
                    <a:lstStyle/>
                    <a:p>
                      <a:r>
                        <a:rPr lang="en-GB" dirty="0" smtClean="0"/>
                        <a:t>Learning</a:t>
                      </a:r>
                      <a:r>
                        <a:rPr lang="en-GB" baseline="0" dirty="0" smtClean="0"/>
                        <a:t> Objectives</a:t>
                      </a:r>
                      <a:endParaRPr lang="en-GB" dirty="0"/>
                    </a:p>
                  </a:txBody>
                  <a:tcPr/>
                </a:tc>
                <a:extLst>
                  <a:ext uri="{0D108BD9-81ED-4DB2-BD59-A6C34878D82A}">
                    <a16:rowId xmlns:a16="http://schemas.microsoft.com/office/drawing/2014/main" val="2572825111"/>
                  </a:ext>
                </a:extLst>
              </a:tr>
              <a:tr h="1192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Algebra</a:t>
                      </a:r>
                      <a:r>
                        <a:rPr lang="en-GB" sz="1800" b="1" kern="1200" baseline="0" dirty="0" smtClean="0">
                          <a:solidFill>
                            <a:schemeClr val="tx1"/>
                          </a:solidFill>
                          <a:effectLst/>
                          <a:latin typeface="+mn-lt"/>
                          <a:ea typeface="+mn-ea"/>
                          <a:cs typeface="+mn-cs"/>
                        </a:rPr>
                        <a:t> and Binomial Expansion</a:t>
                      </a:r>
                      <a:endParaRPr lang="en-GB" sz="1800" kern="1200" dirty="0" smtClean="0">
                        <a:solidFill>
                          <a:schemeClr val="tx1"/>
                        </a:solidFill>
                        <a:effectLst/>
                        <a:latin typeface="+mn-lt"/>
                        <a:ea typeface="+mn-ea"/>
                        <a:cs typeface="+mn-cs"/>
                      </a:endParaRPr>
                    </a:p>
                  </a:txBody>
                  <a:tcPr/>
                </a:tc>
                <a:tc>
                  <a:txBody>
                    <a:bodyPr/>
                    <a:lstStyle/>
                    <a:p>
                      <a:r>
                        <a:rPr lang="en-GB" sz="1800" b="1" kern="1200" dirty="0" smtClean="0">
                          <a:solidFill>
                            <a:schemeClr val="dk1"/>
                          </a:solidFill>
                          <a:effectLst/>
                          <a:latin typeface="+mn-lt"/>
                          <a:ea typeface="+mn-ea"/>
                          <a:cs typeface="+mn-cs"/>
                        </a:rPr>
                        <a:t>Be able to simplify rational expressions</a:t>
                      </a:r>
                    </a:p>
                    <a:p>
                      <a:r>
                        <a:rPr lang="en-GB" sz="1800" b="1" kern="1200" dirty="0" smtClean="0">
                          <a:solidFill>
                            <a:schemeClr val="dk1"/>
                          </a:solidFill>
                          <a:effectLst/>
                          <a:latin typeface="+mn-lt"/>
                          <a:ea typeface="+mn-ea"/>
                          <a:cs typeface="+mn-cs"/>
                        </a:rPr>
                        <a:t>Be able to decompose rational functions into partial fractions (denominators not more complicated than squared linear terms and with no more than 3 terms, numerators constant or linear)</a:t>
                      </a:r>
                    </a:p>
                    <a:p>
                      <a:r>
                        <a:rPr lang="en-GB" sz="1800" b="1" kern="1200" dirty="0" smtClean="0">
                          <a:solidFill>
                            <a:schemeClr val="dk1"/>
                          </a:solidFill>
                          <a:effectLst/>
                          <a:latin typeface="+mn-lt"/>
                          <a:ea typeface="+mn-ea"/>
                          <a:cs typeface="+mn-cs"/>
                        </a:rPr>
                        <a:t>Be able to integrate functions using partial fractions that have linear terms in the denominator</a:t>
                      </a:r>
                    </a:p>
                    <a:p>
                      <a:r>
                        <a:rPr lang="en-GB" sz="1800" b="1" kern="1200" dirty="0" smtClean="0">
                          <a:solidFill>
                            <a:schemeClr val="dk1"/>
                          </a:solidFill>
                          <a:effectLst/>
                          <a:latin typeface="+mn-lt"/>
                          <a:ea typeface="+mn-ea"/>
                          <a:cs typeface="+mn-cs"/>
                        </a:rPr>
                        <a:t>Be able to extend the binomial expansion to any rational </a:t>
                      </a:r>
                      <a:r>
                        <a:rPr lang="en-GB" sz="1800" b="1" i="1" kern="1200" dirty="0" smtClean="0">
                          <a:solidFill>
                            <a:schemeClr val="dk1"/>
                          </a:solidFill>
                          <a:effectLst/>
                          <a:latin typeface="+mn-lt"/>
                          <a:ea typeface="+mn-ea"/>
                          <a:cs typeface="+mn-cs"/>
                        </a:rPr>
                        <a:t>n</a:t>
                      </a:r>
                      <a:r>
                        <a:rPr lang="en-GB" sz="1800" b="1" kern="1200" dirty="0" smtClean="0">
                          <a:solidFill>
                            <a:schemeClr val="dk1"/>
                          </a:solidFill>
                          <a:effectLst/>
                          <a:latin typeface="+mn-lt"/>
                          <a:ea typeface="+mn-ea"/>
                          <a:cs typeface="+mn-cs"/>
                        </a:rPr>
                        <a:t>, including its use for approximation</a:t>
                      </a:r>
                    </a:p>
                    <a:p>
                      <a:r>
                        <a:rPr lang="en-GB" sz="1800" b="1" kern="1200" dirty="0" smtClean="0">
                          <a:solidFill>
                            <a:schemeClr val="dk1"/>
                          </a:solidFill>
                          <a:effectLst/>
                          <a:latin typeface="+mn-lt"/>
                          <a:ea typeface="+mn-ea"/>
                          <a:cs typeface="+mn-cs"/>
                        </a:rPr>
                        <a:t>Know the validity for the expansion</a:t>
                      </a:r>
                    </a:p>
                    <a:p>
                      <a:endParaRPr lang="en-GB" b="1" dirty="0"/>
                    </a:p>
                  </a:txBody>
                  <a:tcPr/>
                </a:tc>
                <a:extLst>
                  <a:ext uri="{0D108BD9-81ED-4DB2-BD59-A6C34878D82A}">
                    <a16:rowId xmlns:a16="http://schemas.microsoft.com/office/drawing/2014/main" val="1685174751"/>
                  </a:ext>
                </a:extLst>
              </a:tr>
            </a:tbl>
          </a:graphicData>
        </a:graphic>
      </p:graphicFrame>
    </p:spTree>
    <p:extLst>
      <p:ext uri="{BB962C8B-B14F-4D97-AF65-F5344CB8AC3E}">
        <p14:creationId xmlns:p14="http://schemas.microsoft.com/office/powerpoint/2010/main" val="2545003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4000" dirty="0">
                <a:solidFill>
                  <a:srgbClr val="FFFFFF"/>
                </a:solidFill>
              </a:rPr>
              <a:t>Year </a:t>
            </a:r>
            <a:r>
              <a:rPr lang="en-GB" sz="4000" dirty="0" smtClean="0">
                <a:solidFill>
                  <a:srgbClr val="FFFFFF"/>
                </a:solidFill>
              </a:rPr>
              <a:t>13</a:t>
            </a:r>
            <a:endParaRPr lang="en-GB" sz="4000" dirty="0">
              <a:solidFill>
                <a:srgbClr val="FFFFFF"/>
              </a:solidFill>
            </a:endParaRP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114664488"/>
              </p:ext>
            </p:extLst>
          </p:nvPr>
        </p:nvGraphicFramePr>
        <p:xfrm>
          <a:off x="1695928" y="1655276"/>
          <a:ext cx="8127999" cy="44145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855669741"/>
                    </a:ext>
                  </a:extLst>
                </a:gridCol>
                <a:gridCol w="2709333">
                  <a:extLst>
                    <a:ext uri="{9D8B030D-6E8A-4147-A177-3AD203B41FA5}">
                      <a16:colId xmlns:a16="http://schemas.microsoft.com/office/drawing/2014/main" val="2855628459"/>
                    </a:ext>
                  </a:extLst>
                </a:gridCol>
                <a:gridCol w="2709333">
                  <a:extLst>
                    <a:ext uri="{9D8B030D-6E8A-4147-A177-3AD203B41FA5}">
                      <a16:colId xmlns:a16="http://schemas.microsoft.com/office/drawing/2014/main" val="329345396"/>
                    </a:ext>
                  </a:extLst>
                </a:gridCol>
              </a:tblGrid>
              <a:tr h="370840">
                <a:tc>
                  <a:txBody>
                    <a:bodyPr/>
                    <a:lstStyle/>
                    <a:p>
                      <a:r>
                        <a:rPr lang="en-GB" dirty="0" smtClean="0"/>
                        <a:t>Autumn</a:t>
                      </a:r>
                      <a:r>
                        <a:rPr lang="en-GB" baseline="0" dirty="0" smtClean="0"/>
                        <a:t> Term</a:t>
                      </a:r>
                      <a:endParaRPr lang="en-GB" dirty="0"/>
                    </a:p>
                  </a:txBody>
                  <a:tcPr/>
                </a:tc>
                <a:tc>
                  <a:txBody>
                    <a:bodyPr/>
                    <a:lstStyle/>
                    <a:p>
                      <a:r>
                        <a:rPr lang="en-GB" dirty="0" smtClean="0"/>
                        <a:t>Teacher 1</a:t>
                      </a:r>
                      <a:endParaRPr lang="en-GB" dirty="0"/>
                    </a:p>
                  </a:txBody>
                  <a:tcPr/>
                </a:tc>
                <a:tc>
                  <a:txBody>
                    <a:bodyPr/>
                    <a:lstStyle/>
                    <a:p>
                      <a:r>
                        <a:rPr lang="en-GB" dirty="0" smtClean="0"/>
                        <a:t>Teacher 2</a:t>
                      </a:r>
                      <a:endParaRPr lang="en-GB" dirty="0"/>
                    </a:p>
                  </a:txBody>
                  <a:tcPr/>
                </a:tc>
                <a:extLst>
                  <a:ext uri="{0D108BD9-81ED-4DB2-BD59-A6C34878D82A}">
                    <a16:rowId xmlns:a16="http://schemas.microsoft.com/office/drawing/2014/main" val="1223875215"/>
                  </a:ext>
                </a:extLst>
              </a:tr>
              <a:tr h="370840">
                <a:tc>
                  <a:txBody>
                    <a:bodyPr/>
                    <a:lstStyle/>
                    <a:p>
                      <a:r>
                        <a:rPr lang="en-GB" b="1" dirty="0" smtClean="0"/>
                        <a:t>Week</a:t>
                      </a:r>
                      <a:r>
                        <a:rPr lang="en-GB" b="1" baseline="0" dirty="0" smtClean="0"/>
                        <a:t> 1-2</a:t>
                      </a:r>
                      <a:endParaRPr lang="en-GB" b="1" dirty="0"/>
                    </a:p>
                  </a:txBody>
                  <a:tcPr/>
                </a:tc>
                <a:tc>
                  <a:txBody>
                    <a:bodyPr/>
                    <a:lstStyle/>
                    <a:p>
                      <a:r>
                        <a:rPr lang="en-GB" sz="1800" b="1" kern="1200" dirty="0" smtClean="0">
                          <a:solidFill>
                            <a:schemeClr val="dk1"/>
                          </a:solidFill>
                          <a:effectLst/>
                          <a:latin typeface="+mn-lt"/>
                          <a:ea typeface="+mn-ea"/>
                          <a:cs typeface="+mn-cs"/>
                        </a:rPr>
                        <a:t>Radians</a:t>
                      </a:r>
                      <a:endParaRPr lang="en-GB" sz="1800" b="1" kern="1200" dirty="0">
                        <a:solidFill>
                          <a:schemeClr val="dk1"/>
                        </a:solidFill>
                        <a:effectLst/>
                        <a:latin typeface="+mn-lt"/>
                        <a:ea typeface="+mn-ea"/>
                        <a:cs typeface="+mn-cs"/>
                      </a:endParaRPr>
                    </a:p>
                  </a:txBody>
                  <a:tcPr/>
                </a:tc>
                <a:tc>
                  <a:txBody>
                    <a:bodyPr/>
                    <a:lstStyle/>
                    <a:p>
                      <a:r>
                        <a:rPr lang="en-GB" b="1" dirty="0" smtClean="0"/>
                        <a:t>Further Hypothesis Testing</a:t>
                      </a:r>
                      <a:endParaRPr lang="en-GB" b="1" dirty="0"/>
                    </a:p>
                  </a:txBody>
                  <a:tcPr/>
                </a:tc>
                <a:extLst>
                  <a:ext uri="{0D108BD9-81ED-4DB2-BD59-A6C34878D82A}">
                    <a16:rowId xmlns:a16="http://schemas.microsoft.com/office/drawing/2014/main" val="963636512"/>
                  </a:ext>
                </a:extLst>
              </a:tr>
              <a:tr h="370840">
                <a:tc>
                  <a:txBody>
                    <a:bodyPr/>
                    <a:lstStyle/>
                    <a:p>
                      <a:r>
                        <a:rPr lang="en-GB" b="1" dirty="0" smtClean="0"/>
                        <a:t>Week 3-5</a:t>
                      </a:r>
                      <a:endParaRPr lang="en-GB" b="1" dirty="0"/>
                    </a:p>
                  </a:txBody>
                  <a:tcPr/>
                </a:tc>
                <a:tc>
                  <a:txBody>
                    <a:bodyPr/>
                    <a:lstStyle/>
                    <a:p>
                      <a:r>
                        <a:rPr lang="en-GB" sz="1800" b="1" kern="1200" dirty="0" smtClean="0">
                          <a:solidFill>
                            <a:schemeClr val="dk1"/>
                          </a:solidFill>
                          <a:effectLst/>
                          <a:latin typeface="+mn-lt"/>
                          <a:ea typeface="+mn-ea"/>
                          <a:cs typeface="+mn-cs"/>
                        </a:rPr>
                        <a:t>Trigonometric Identities</a:t>
                      </a:r>
                      <a:endParaRPr lang="en-GB" sz="1800" b="1"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Functions</a:t>
                      </a:r>
                    </a:p>
                    <a:p>
                      <a:endParaRPr lang="en-GB" b="1" dirty="0"/>
                    </a:p>
                  </a:txBody>
                  <a:tcPr/>
                </a:tc>
                <a:extLst>
                  <a:ext uri="{0D108BD9-81ED-4DB2-BD59-A6C34878D82A}">
                    <a16:rowId xmlns:a16="http://schemas.microsoft.com/office/drawing/2014/main" val="4114808861"/>
                  </a:ext>
                </a:extLst>
              </a:tr>
              <a:tr h="370840">
                <a:tc>
                  <a:txBody>
                    <a:bodyPr/>
                    <a:lstStyle/>
                    <a:p>
                      <a:r>
                        <a:rPr lang="en-GB" b="1" dirty="0" smtClean="0"/>
                        <a:t>Week 6</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Differentiation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Functions</a:t>
                      </a:r>
                      <a:endParaRPr lang="en-GB" sz="1800" b="1"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409888892"/>
                  </a:ext>
                </a:extLst>
              </a:tr>
              <a:tr h="370840">
                <a:tc>
                  <a:txBody>
                    <a:bodyPr/>
                    <a:lstStyle/>
                    <a:p>
                      <a:r>
                        <a:rPr lang="en-GB" b="1" dirty="0" smtClean="0"/>
                        <a:t>Week 7-9</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Differentiation</a:t>
                      </a:r>
                    </a:p>
                    <a:p>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Sequences</a:t>
                      </a:r>
                      <a:r>
                        <a:rPr lang="en-GB" sz="1800" b="1" kern="1200" baseline="0" dirty="0" smtClean="0">
                          <a:solidFill>
                            <a:schemeClr val="dk1"/>
                          </a:solidFill>
                          <a:effectLst/>
                          <a:latin typeface="+mn-lt"/>
                          <a:ea typeface="+mn-ea"/>
                          <a:cs typeface="+mn-cs"/>
                        </a:rPr>
                        <a:t> and Series</a:t>
                      </a:r>
                      <a:endParaRPr lang="en-GB" sz="1800" b="1" kern="1200" dirty="0" smtClean="0">
                        <a:solidFill>
                          <a:schemeClr val="dk1"/>
                        </a:solidFill>
                        <a:effectLst/>
                        <a:latin typeface="+mn-lt"/>
                        <a:ea typeface="+mn-ea"/>
                        <a:cs typeface="+mn-cs"/>
                      </a:endParaRPr>
                    </a:p>
                  </a:txBody>
                  <a:tcPr/>
                </a:tc>
                <a:extLst>
                  <a:ext uri="{0D108BD9-81ED-4DB2-BD59-A6C34878D82A}">
                    <a16:rowId xmlns:a16="http://schemas.microsoft.com/office/drawing/2014/main" val="3772061219"/>
                  </a:ext>
                </a:extLst>
              </a:tr>
              <a:tr h="370840">
                <a:tc>
                  <a:txBody>
                    <a:bodyPr/>
                    <a:lstStyle/>
                    <a:p>
                      <a:r>
                        <a:rPr lang="en-GB" b="1" dirty="0" smtClean="0"/>
                        <a:t>Week 10-11</a:t>
                      </a:r>
                      <a:endParaRPr lang="en-GB" b="1" dirty="0"/>
                    </a:p>
                  </a:txBody>
                  <a:tcPr/>
                </a:tc>
                <a:tc>
                  <a:txBody>
                    <a:bodyPr/>
                    <a:lstStyle/>
                    <a:p>
                      <a:r>
                        <a:rPr lang="en-GB" b="1" dirty="0" smtClean="0"/>
                        <a:t>MOCK EXAMS</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MOCK EXAMS</a:t>
                      </a:r>
                    </a:p>
                  </a:txBody>
                  <a:tcPr/>
                </a:tc>
                <a:extLst>
                  <a:ext uri="{0D108BD9-81ED-4DB2-BD59-A6C34878D82A}">
                    <a16:rowId xmlns:a16="http://schemas.microsoft.com/office/drawing/2014/main" val="583282930"/>
                  </a:ext>
                </a:extLst>
              </a:tr>
              <a:tr h="479775">
                <a:tc>
                  <a:txBody>
                    <a:bodyPr/>
                    <a:lstStyle/>
                    <a:p>
                      <a:r>
                        <a:rPr lang="en-GB" b="1" dirty="0" smtClean="0"/>
                        <a:t>Week 12</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Integration</a:t>
                      </a:r>
                    </a:p>
                    <a:p>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Sequences</a:t>
                      </a:r>
                      <a:r>
                        <a:rPr lang="en-GB" sz="1800" b="1" kern="1200" baseline="0" dirty="0" smtClean="0">
                          <a:solidFill>
                            <a:schemeClr val="dk1"/>
                          </a:solidFill>
                          <a:effectLst/>
                          <a:latin typeface="+mn-lt"/>
                          <a:ea typeface="+mn-ea"/>
                          <a:cs typeface="+mn-cs"/>
                        </a:rPr>
                        <a:t> and Series</a:t>
                      </a:r>
                      <a:endParaRPr lang="en-GB" sz="1800" b="1" kern="1200" dirty="0" smtClean="0">
                        <a:solidFill>
                          <a:schemeClr val="dk1"/>
                        </a:solidFill>
                        <a:effectLst/>
                        <a:latin typeface="+mn-lt"/>
                        <a:ea typeface="+mn-ea"/>
                        <a:cs typeface="+mn-cs"/>
                      </a:endParaRPr>
                    </a:p>
                  </a:txBody>
                  <a:tcPr/>
                </a:tc>
                <a:extLst>
                  <a:ext uri="{0D108BD9-81ED-4DB2-BD59-A6C34878D82A}">
                    <a16:rowId xmlns:a16="http://schemas.microsoft.com/office/drawing/2014/main" val="752543052"/>
                  </a:ext>
                </a:extLst>
              </a:tr>
              <a:tr h="370840">
                <a:tc>
                  <a:txBody>
                    <a:bodyPr/>
                    <a:lstStyle/>
                    <a:p>
                      <a:r>
                        <a:rPr lang="en-GB" b="1" dirty="0" smtClean="0"/>
                        <a:t>Week</a:t>
                      </a:r>
                      <a:r>
                        <a:rPr lang="en-GB" b="1" baseline="0" dirty="0" smtClean="0"/>
                        <a:t> </a:t>
                      </a:r>
                      <a:r>
                        <a:rPr lang="en-GB" b="1" baseline="0" dirty="0" smtClean="0"/>
                        <a:t>13</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Integration</a:t>
                      </a:r>
                      <a:endParaRPr lang="en-GB" sz="1800" b="1" kern="1200" dirty="0" smtClean="0">
                        <a:solidFill>
                          <a:schemeClr val="dk1"/>
                        </a:solidFill>
                        <a:effectLst/>
                        <a:latin typeface="+mn-lt"/>
                        <a:ea typeface="+mn-ea"/>
                        <a:cs typeface="+mn-cs"/>
                      </a:endParaRPr>
                    </a:p>
                  </a:txBody>
                  <a:tcPr/>
                </a:tc>
                <a:tc>
                  <a:txBody>
                    <a:bodyPr/>
                    <a:lstStyle/>
                    <a:p>
                      <a:r>
                        <a:rPr lang="en-GB" sz="1800" b="1" kern="1200" dirty="0" smtClean="0">
                          <a:solidFill>
                            <a:schemeClr val="dk1"/>
                          </a:solidFill>
                          <a:effectLst/>
                          <a:latin typeface="+mn-lt"/>
                          <a:ea typeface="+mn-ea"/>
                          <a:cs typeface="+mn-cs"/>
                        </a:rPr>
                        <a:t>Proof</a:t>
                      </a:r>
                      <a:endParaRPr lang="en-GB" sz="1800" b="1" kern="1200" dirty="0">
                        <a:solidFill>
                          <a:schemeClr val="dk1"/>
                        </a:solidFill>
                        <a:effectLst/>
                        <a:latin typeface="+mn-lt"/>
                        <a:ea typeface="+mn-ea"/>
                        <a:cs typeface="+mn-cs"/>
                      </a:endParaRPr>
                    </a:p>
                  </a:txBody>
                  <a:tcPr/>
                </a:tc>
                <a:extLst>
                  <a:ext uri="{0D108BD9-81ED-4DB2-BD59-A6C34878D82A}">
                    <a16:rowId xmlns:a16="http://schemas.microsoft.com/office/drawing/2014/main" val="3914731229"/>
                  </a:ext>
                </a:extLst>
              </a:tr>
              <a:tr h="370840">
                <a:tc>
                  <a:txBody>
                    <a:bodyPr/>
                    <a:lstStyle/>
                    <a:p>
                      <a:r>
                        <a:rPr lang="en-GB" b="1" dirty="0" smtClean="0"/>
                        <a:t>Week 14-15</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kern="1200" dirty="0" smtClean="0">
                        <a:solidFill>
                          <a:schemeClr val="dk1"/>
                        </a:solidFill>
                        <a:effectLst/>
                        <a:latin typeface="+mn-lt"/>
                        <a:ea typeface="+mn-ea"/>
                        <a:cs typeface="+mn-cs"/>
                      </a:endParaRPr>
                    </a:p>
                  </a:txBody>
                  <a:tcPr/>
                </a:tc>
                <a:tc>
                  <a:txBody>
                    <a:bodyPr/>
                    <a:lstStyle/>
                    <a:p>
                      <a:r>
                        <a:rPr lang="en-GB" sz="1800" b="1" kern="1200" dirty="0" smtClean="0">
                          <a:solidFill>
                            <a:schemeClr val="dk1"/>
                          </a:solidFill>
                          <a:effectLst/>
                          <a:latin typeface="+mn-lt"/>
                          <a:ea typeface="+mn-ea"/>
                          <a:cs typeface="+mn-cs"/>
                        </a:rPr>
                        <a:t>Algebra</a:t>
                      </a:r>
                      <a:r>
                        <a:rPr lang="en-GB" sz="1800" b="1" kern="1200" baseline="0" dirty="0" smtClean="0">
                          <a:solidFill>
                            <a:schemeClr val="dk1"/>
                          </a:solidFill>
                          <a:effectLst/>
                          <a:latin typeface="+mn-lt"/>
                          <a:ea typeface="+mn-ea"/>
                          <a:cs typeface="+mn-cs"/>
                        </a:rPr>
                        <a:t> and Binomial Expansion</a:t>
                      </a:r>
                      <a:endParaRPr lang="en-GB" sz="1800" b="1" kern="1200" dirty="0">
                        <a:solidFill>
                          <a:schemeClr val="dk1"/>
                        </a:solidFill>
                        <a:effectLst/>
                        <a:latin typeface="+mn-lt"/>
                        <a:ea typeface="+mn-ea"/>
                        <a:cs typeface="+mn-cs"/>
                      </a:endParaRPr>
                    </a:p>
                  </a:txBody>
                  <a:tcPr/>
                </a:tc>
                <a:extLst>
                  <a:ext uri="{0D108BD9-81ED-4DB2-BD59-A6C34878D82A}">
                    <a16:rowId xmlns:a16="http://schemas.microsoft.com/office/drawing/2014/main" val="591948520"/>
                  </a:ext>
                </a:extLst>
              </a:tr>
            </a:tbl>
          </a:graphicData>
        </a:graphic>
      </p:graphicFrame>
    </p:spTree>
    <p:extLst>
      <p:ext uri="{BB962C8B-B14F-4D97-AF65-F5344CB8AC3E}">
        <p14:creationId xmlns:p14="http://schemas.microsoft.com/office/powerpoint/2010/main" val="726378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Year </a:t>
            </a:r>
            <a:r>
              <a:rPr lang="en-GB" sz="3700" dirty="0" smtClean="0">
                <a:solidFill>
                  <a:srgbClr val="FFFFFF"/>
                </a:solidFill>
              </a:rPr>
              <a:t>13</a:t>
            </a:r>
            <a:endParaRPr lang="en-GB" sz="3700" dirty="0">
              <a:solidFill>
                <a:srgbClr val="FFFFFF"/>
              </a:solidFill>
            </a:endParaRP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796825597"/>
              </p:ext>
            </p:extLst>
          </p:nvPr>
        </p:nvGraphicFramePr>
        <p:xfrm>
          <a:off x="195942" y="1655276"/>
          <a:ext cx="11874137" cy="4029578"/>
        </p:xfrm>
        <a:graphic>
          <a:graphicData uri="http://schemas.openxmlformats.org/drawingml/2006/table">
            <a:tbl>
              <a:tblPr firstRow="1" bandRow="1">
                <a:tableStyleId>{5C22544A-7EE6-4342-B048-85BDC9FD1C3A}</a:tableStyleId>
              </a:tblPr>
              <a:tblGrid>
                <a:gridCol w="2355746">
                  <a:extLst>
                    <a:ext uri="{9D8B030D-6E8A-4147-A177-3AD203B41FA5}">
                      <a16:colId xmlns:a16="http://schemas.microsoft.com/office/drawing/2014/main" val="2113340636"/>
                    </a:ext>
                  </a:extLst>
                </a:gridCol>
                <a:gridCol w="9518391">
                  <a:extLst>
                    <a:ext uri="{9D8B030D-6E8A-4147-A177-3AD203B41FA5}">
                      <a16:colId xmlns:a16="http://schemas.microsoft.com/office/drawing/2014/main" val="2870407262"/>
                    </a:ext>
                  </a:extLst>
                </a:gridCol>
              </a:tblGrid>
              <a:tr h="3719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solidFill>
                          <a:effectLst/>
                          <a:latin typeface="+mn-lt"/>
                          <a:ea typeface="+mn-ea"/>
                          <a:cs typeface="+mn-cs"/>
                        </a:rPr>
                        <a:t>Radians</a:t>
                      </a:r>
                    </a:p>
                  </a:txBody>
                  <a:tcPr/>
                </a:tc>
                <a:tc>
                  <a:txBody>
                    <a:bodyPr/>
                    <a:lstStyle/>
                    <a:p>
                      <a:r>
                        <a:rPr lang="en-GB" dirty="0" smtClean="0"/>
                        <a:t>Learning</a:t>
                      </a:r>
                      <a:r>
                        <a:rPr lang="en-GB" baseline="0" dirty="0" smtClean="0"/>
                        <a:t> Objectives</a:t>
                      </a:r>
                      <a:endParaRPr lang="en-GB" dirty="0"/>
                    </a:p>
                  </a:txBody>
                  <a:tcPr/>
                </a:tc>
                <a:extLst>
                  <a:ext uri="{0D108BD9-81ED-4DB2-BD59-A6C34878D82A}">
                    <a16:rowId xmlns:a16="http://schemas.microsoft.com/office/drawing/2014/main" val="2572825111"/>
                  </a:ext>
                </a:extLst>
              </a:tr>
              <a:tr h="1192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Radians</a:t>
                      </a:r>
                    </a:p>
                    <a:p>
                      <a:endParaRPr lang="en-GB" sz="1800" b="1"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Be able to work with radian measure, including use for arc length and area of sector</a:t>
                      </a:r>
                    </a:p>
                    <a:p>
                      <a:r>
                        <a:rPr lang="en-GB" sz="1800" b="1" kern="1200" dirty="0" smtClean="0">
                          <a:solidFill>
                            <a:schemeClr val="dk1"/>
                          </a:solidFill>
                          <a:effectLst/>
                          <a:latin typeface="+mn-lt"/>
                          <a:ea typeface="+mn-ea"/>
                          <a:cs typeface="+mn-cs"/>
                        </a:rPr>
                        <a:t>Know and be able to use exact values </a:t>
                      </a:r>
                    </a:p>
                    <a:p>
                      <a:r>
                        <a:rPr lang="en-GB" sz="1800" b="1" i="1" kern="1200" dirty="0" smtClean="0">
                          <a:solidFill>
                            <a:schemeClr val="dk1"/>
                          </a:solidFill>
                          <a:effectLst/>
                          <a:latin typeface="+mn-lt"/>
                          <a:ea typeface="+mn-ea"/>
                          <a:cs typeface="+mn-cs"/>
                        </a:rPr>
                        <a:t>Extend their knowledge of trigonometric equations to include radians and the trigonometric identities in Stage 2</a:t>
                      </a:r>
                    </a:p>
                    <a:p>
                      <a:r>
                        <a:rPr lang="en-GB" sz="1800" b="1" kern="1200" dirty="0" smtClean="0">
                          <a:solidFill>
                            <a:schemeClr val="dk1"/>
                          </a:solidFill>
                          <a:effectLst/>
                          <a:latin typeface="+mn-lt"/>
                          <a:ea typeface="+mn-ea"/>
                          <a:cs typeface="+mn-cs"/>
                        </a:rPr>
                        <a:t>Understand and be able to use the definitions of</a:t>
                      </a:r>
                      <a:r>
                        <a:rPr lang="en-GB" sz="1800" b="1" kern="1200" baseline="0" dirty="0" smtClean="0">
                          <a:solidFill>
                            <a:schemeClr val="dk1"/>
                          </a:solidFill>
                          <a:effectLst/>
                          <a:latin typeface="+mn-lt"/>
                          <a:ea typeface="+mn-ea"/>
                          <a:cs typeface="+mn-cs"/>
                        </a:rPr>
                        <a:t> </a:t>
                      </a:r>
                      <a:r>
                        <a:rPr lang="en-GB" sz="1800" b="1" kern="1200" dirty="0" smtClean="0">
                          <a:solidFill>
                            <a:schemeClr val="dk1"/>
                          </a:solidFill>
                          <a:effectLst/>
                          <a:latin typeface="+mn-lt"/>
                          <a:ea typeface="+mn-ea"/>
                          <a:cs typeface="+mn-cs"/>
                        </a:rPr>
                        <a:t>secant ( </a:t>
                      </a:r>
                      <a:r>
                        <a:rPr lang="en-GB" sz="1800" b="1" kern="1200" dirty="0" err="1" smtClean="0">
                          <a:solidFill>
                            <a:schemeClr val="dk1"/>
                          </a:solidFill>
                          <a:effectLst/>
                          <a:latin typeface="+mn-lt"/>
                          <a:ea typeface="+mn-ea"/>
                          <a:cs typeface="+mn-cs"/>
                        </a:rPr>
                        <a:t>secθ</a:t>
                      </a:r>
                      <a:r>
                        <a:rPr lang="en-GB" sz="1800" b="1" kern="1200" dirty="0" smtClean="0">
                          <a:solidFill>
                            <a:schemeClr val="dk1"/>
                          </a:solidFill>
                          <a:effectLst/>
                          <a:latin typeface="+mn-lt"/>
                          <a:ea typeface="+mn-ea"/>
                          <a:cs typeface="+mn-cs"/>
                        </a:rPr>
                        <a:t> ), cosecant ( </a:t>
                      </a:r>
                      <a:r>
                        <a:rPr lang="en-GB" sz="1800" b="1" kern="1200" dirty="0" err="1" smtClean="0">
                          <a:solidFill>
                            <a:schemeClr val="dk1"/>
                          </a:solidFill>
                          <a:effectLst/>
                          <a:latin typeface="+mn-lt"/>
                          <a:ea typeface="+mn-ea"/>
                          <a:cs typeface="+mn-cs"/>
                        </a:rPr>
                        <a:t>cosecθ</a:t>
                      </a:r>
                      <a:r>
                        <a:rPr lang="en-GB" sz="1800" b="1" kern="1200" dirty="0" smtClean="0">
                          <a:solidFill>
                            <a:schemeClr val="dk1"/>
                          </a:solidFill>
                          <a:effectLst/>
                          <a:latin typeface="+mn-lt"/>
                          <a:ea typeface="+mn-ea"/>
                          <a:cs typeface="+mn-cs"/>
                        </a:rPr>
                        <a:t> ) and cotangent</a:t>
                      </a:r>
                    </a:p>
                    <a:p>
                      <a:r>
                        <a:rPr lang="en-GB" sz="1800" b="1" kern="1200" dirty="0" smtClean="0">
                          <a:solidFill>
                            <a:schemeClr val="dk1"/>
                          </a:solidFill>
                          <a:effectLst/>
                          <a:latin typeface="+mn-lt"/>
                          <a:ea typeface="+mn-ea"/>
                          <a:cs typeface="+mn-cs"/>
                        </a:rPr>
                        <a:t>( </a:t>
                      </a:r>
                      <a:r>
                        <a:rPr lang="en-GB" sz="1800" b="1" kern="1200" dirty="0" err="1" smtClean="0">
                          <a:solidFill>
                            <a:schemeClr val="dk1"/>
                          </a:solidFill>
                          <a:effectLst/>
                          <a:latin typeface="+mn-lt"/>
                          <a:ea typeface="+mn-ea"/>
                          <a:cs typeface="+mn-cs"/>
                        </a:rPr>
                        <a:t>cotθ</a:t>
                      </a:r>
                      <a:r>
                        <a:rPr lang="en-GB" sz="1800" b="1" kern="1200" dirty="0" smtClean="0">
                          <a:solidFill>
                            <a:schemeClr val="dk1"/>
                          </a:solidFill>
                          <a:effectLst/>
                          <a:latin typeface="+mn-lt"/>
                          <a:ea typeface="+mn-ea"/>
                          <a:cs typeface="+mn-cs"/>
                        </a:rPr>
                        <a:t> ) and of </a:t>
                      </a:r>
                      <a:r>
                        <a:rPr lang="en-GB" sz="1800" b="1" kern="1200" dirty="0" err="1" smtClean="0">
                          <a:solidFill>
                            <a:schemeClr val="dk1"/>
                          </a:solidFill>
                          <a:effectLst/>
                          <a:latin typeface="+mn-lt"/>
                          <a:ea typeface="+mn-ea"/>
                          <a:cs typeface="+mn-cs"/>
                        </a:rPr>
                        <a:t>arcsinθ</a:t>
                      </a:r>
                      <a:r>
                        <a:rPr lang="en-GB" sz="1800" b="1" kern="1200" dirty="0" smtClean="0">
                          <a:solidFill>
                            <a:schemeClr val="dk1"/>
                          </a:solidFill>
                          <a:effectLst/>
                          <a:latin typeface="+mn-lt"/>
                          <a:ea typeface="+mn-ea"/>
                          <a:cs typeface="+mn-cs"/>
                        </a:rPr>
                        <a:t> , </a:t>
                      </a:r>
                      <a:r>
                        <a:rPr lang="en-GB" sz="1800" b="1" kern="1200" dirty="0" err="1" smtClean="0">
                          <a:solidFill>
                            <a:schemeClr val="dk1"/>
                          </a:solidFill>
                          <a:effectLst/>
                          <a:latin typeface="+mn-lt"/>
                          <a:ea typeface="+mn-ea"/>
                          <a:cs typeface="+mn-cs"/>
                        </a:rPr>
                        <a:t>arccosθ</a:t>
                      </a:r>
                      <a:r>
                        <a:rPr lang="en-GB" sz="1800" b="1" kern="1200" dirty="0" smtClean="0">
                          <a:solidFill>
                            <a:schemeClr val="dk1"/>
                          </a:solidFill>
                          <a:effectLst/>
                          <a:latin typeface="+mn-lt"/>
                          <a:ea typeface="+mn-ea"/>
                          <a:cs typeface="+mn-cs"/>
                        </a:rPr>
                        <a:t> and </a:t>
                      </a:r>
                      <a:r>
                        <a:rPr lang="en-GB" sz="1800" b="1" kern="1200" dirty="0" err="1" smtClean="0">
                          <a:solidFill>
                            <a:schemeClr val="dk1"/>
                          </a:solidFill>
                          <a:effectLst/>
                          <a:latin typeface="+mn-lt"/>
                          <a:ea typeface="+mn-ea"/>
                          <a:cs typeface="+mn-cs"/>
                        </a:rPr>
                        <a:t>arctanθ</a:t>
                      </a:r>
                      <a:r>
                        <a:rPr lang="en-GB" sz="1800" b="1" kern="1200" dirty="0" smtClean="0">
                          <a:solidFill>
                            <a:schemeClr val="dk1"/>
                          </a:solidFill>
                          <a:effectLst/>
                          <a:latin typeface="+mn-lt"/>
                          <a:ea typeface="+mn-ea"/>
                          <a:cs typeface="+mn-cs"/>
                        </a:rPr>
                        <a:t> and</a:t>
                      </a:r>
                      <a:r>
                        <a:rPr lang="en-GB" sz="1800" b="1" kern="1200" baseline="0" dirty="0" smtClean="0">
                          <a:solidFill>
                            <a:schemeClr val="dk1"/>
                          </a:solidFill>
                          <a:effectLst/>
                          <a:latin typeface="+mn-lt"/>
                          <a:ea typeface="+mn-ea"/>
                          <a:cs typeface="+mn-cs"/>
                        </a:rPr>
                        <a:t> </a:t>
                      </a:r>
                      <a:r>
                        <a:rPr lang="en-GB" sz="1800" b="1" kern="1200" dirty="0" smtClean="0">
                          <a:solidFill>
                            <a:schemeClr val="dk1"/>
                          </a:solidFill>
                          <a:effectLst/>
                          <a:latin typeface="+mn-lt"/>
                          <a:ea typeface="+mn-ea"/>
                          <a:cs typeface="+mn-cs"/>
                        </a:rPr>
                        <a:t>their relationships to </a:t>
                      </a:r>
                      <a:r>
                        <a:rPr lang="en-GB" sz="1800" b="1" kern="1200" dirty="0" err="1" smtClean="0">
                          <a:solidFill>
                            <a:schemeClr val="dk1"/>
                          </a:solidFill>
                          <a:effectLst/>
                          <a:latin typeface="+mn-lt"/>
                          <a:ea typeface="+mn-ea"/>
                          <a:cs typeface="+mn-cs"/>
                        </a:rPr>
                        <a:t>sinθ</a:t>
                      </a:r>
                      <a:r>
                        <a:rPr lang="en-GB" sz="1800" b="1" kern="1200" dirty="0" smtClean="0">
                          <a:solidFill>
                            <a:schemeClr val="dk1"/>
                          </a:solidFill>
                          <a:effectLst/>
                          <a:latin typeface="+mn-lt"/>
                          <a:ea typeface="+mn-ea"/>
                          <a:cs typeface="+mn-cs"/>
                        </a:rPr>
                        <a:t> , </a:t>
                      </a:r>
                      <a:r>
                        <a:rPr lang="en-GB" sz="1800" b="1" kern="1200" dirty="0" err="1" smtClean="0">
                          <a:solidFill>
                            <a:schemeClr val="dk1"/>
                          </a:solidFill>
                          <a:effectLst/>
                          <a:latin typeface="+mn-lt"/>
                          <a:ea typeface="+mn-ea"/>
                          <a:cs typeface="+mn-cs"/>
                        </a:rPr>
                        <a:t>cosθ</a:t>
                      </a:r>
                      <a:r>
                        <a:rPr lang="en-GB" sz="1800" b="1" kern="1200" dirty="0" smtClean="0">
                          <a:solidFill>
                            <a:schemeClr val="dk1"/>
                          </a:solidFill>
                          <a:effectLst/>
                          <a:latin typeface="+mn-lt"/>
                          <a:ea typeface="+mn-ea"/>
                          <a:cs typeface="+mn-cs"/>
                        </a:rPr>
                        <a:t> and </a:t>
                      </a:r>
                      <a:r>
                        <a:rPr lang="en-GB" sz="1800" b="1" kern="1200" dirty="0" err="1" smtClean="0">
                          <a:solidFill>
                            <a:schemeClr val="dk1"/>
                          </a:solidFill>
                          <a:effectLst/>
                          <a:latin typeface="+mn-lt"/>
                          <a:ea typeface="+mn-ea"/>
                          <a:cs typeface="+mn-cs"/>
                        </a:rPr>
                        <a:t>tanθ</a:t>
                      </a:r>
                      <a:r>
                        <a:rPr lang="en-GB" sz="1800" b="1" kern="1200" baseline="0" dirty="0" smtClean="0">
                          <a:solidFill>
                            <a:schemeClr val="dk1"/>
                          </a:solidFill>
                          <a:effectLst/>
                          <a:latin typeface="+mn-lt"/>
                          <a:ea typeface="+mn-ea"/>
                          <a:cs typeface="+mn-cs"/>
                        </a:rPr>
                        <a:t> </a:t>
                      </a:r>
                      <a:r>
                        <a:rPr lang="en-GB" sz="1800" b="1" kern="1200" dirty="0" smtClean="0">
                          <a:solidFill>
                            <a:schemeClr val="dk1"/>
                          </a:solidFill>
                          <a:effectLst/>
                          <a:latin typeface="+mn-lt"/>
                          <a:ea typeface="+mn-ea"/>
                          <a:cs typeface="+mn-cs"/>
                        </a:rPr>
                        <a:t>respectively</a:t>
                      </a:r>
                    </a:p>
                    <a:p>
                      <a:r>
                        <a:rPr lang="en-GB" sz="1800" b="1" kern="1200" dirty="0" smtClean="0">
                          <a:solidFill>
                            <a:schemeClr val="dk1"/>
                          </a:solidFill>
                          <a:effectLst/>
                          <a:latin typeface="+mn-lt"/>
                          <a:ea typeface="+mn-ea"/>
                          <a:cs typeface="+mn-cs"/>
                        </a:rPr>
                        <a:t>Understand the graphs of the functions above, their ranges and domains</a:t>
                      </a:r>
                    </a:p>
                    <a:p>
                      <a:r>
                        <a:rPr lang="en-GB" sz="1800" b="1" kern="1200" dirty="0" smtClean="0">
                          <a:solidFill>
                            <a:schemeClr val="dk1"/>
                          </a:solidFill>
                          <a:effectLst/>
                          <a:latin typeface="+mn-lt"/>
                          <a:ea typeface="+mn-ea"/>
                          <a:cs typeface="+mn-cs"/>
                        </a:rPr>
                        <a:t>Understand and be able to use the standard small angle approximations of sine, cosine and tangent</a:t>
                      </a:r>
                    </a:p>
                    <a:p>
                      <a:endParaRPr lang="en-GB" sz="1800" b="1"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dirty="0" smtClean="0">
                        <a:latin typeface="+mn-lt"/>
                        <a:ea typeface="Calibri" panose="020F0502020204030204" pitchFamily="34" charset="0"/>
                      </a:endParaRPr>
                    </a:p>
                    <a:p>
                      <a:endParaRPr lang="en-GB" sz="1800" b="1" dirty="0">
                        <a:latin typeface="+mn-lt"/>
                      </a:endParaRPr>
                    </a:p>
                  </a:txBody>
                  <a:tcPr/>
                </a:tc>
                <a:extLst>
                  <a:ext uri="{0D108BD9-81ED-4DB2-BD59-A6C34878D82A}">
                    <a16:rowId xmlns:a16="http://schemas.microsoft.com/office/drawing/2014/main" val="1685174751"/>
                  </a:ext>
                </a:extLst>
              </a:tr>
            </a:tbl>
          </a:graphicData>
        </a:graphic>
      </p:graphicFrame>
    </p:spTree>
    <p:extLst>
      <p:ext uri="{BB962C8B-B14F-4D97-AF65-F5344CB8AC3E}">
        <p14:creationId xmlns:p14="http://schemas.microsoft.com/office/powerpoint/2010/main" val="4270297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Year </a:t>
            </a:r>
            <a:r>
              <a:rPr lang="en-GB" sz="3700" dirty="0" smtClean="0">
                <a:solidFill>
                  <a:srgbClr val="FFFFFF"/>
                </a:solidFill>
              </a:rPr>
              <a:t>13</a:t>
            </a:r>
            <a:endParaRPr lang="en-GB" sz="3700" dirty="0">
              <a:solidFill>
                <a:srgbClr val="FFFFFF"/>
              </a:solidFill>
            </a:endParaRP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mc:AlternateContent xmlns:mc="http://schemas.openxmlformats.org/markup-compatibility/2006">
        <mc:Choice xmlns:a14="http://schemas.microsoft.com/office/drawing/2010/main" Requires="a14">
          <p:graphicFrame>
            <p:nvGraphicFramePr>
              <p:cNvPr id="6" name="Table 5"/>
              <p:cNvGraphicFramePr>
                <a:graphicFrameLocks noGrp="1"/>
              </p:cNvGraphicFramePr>
              <p:nvPr>
                <p:extLst>
                  <p:ext uri="{D42A27DB-BD31-4B8C-83A1-F6EECF244321}">
                    <p14:modId xmlns:p14="http://schemas.microsoft.com/office/powerpoint/2010/main" val="182007200"/>
                  </p:ext>
                </p:extLst>
              </p:nvPr>
            </p:nvGraphicFramePr>
            <p:xfrm>
              <a:off x="195942" y="1655276"/>
              <a:ext cx="11874137" cy="4303840"/>
            </p:xfrm>
            <a:graphic>
              <a:graphicData uri="http://schemas.openxmlformats.org/drawingml/2006/table">
                <a:tbl>
                  <a:tblPr firstRow="1" bandRow="1">
                    <a:tableStyleId>{5C22544A-7EE6-4342-B048-85BDC9FD1C3A}</a:tableStyleId>
                  </a:tblPr>
                  <a:tblGrid>
                    <a:gridCol w="2355746">
                      <a:extLst>
                        <a:ext uri="{9D8B030D-6E8A-4147-A177-3AD203B41FA5}">
                          <a16:colId xmlns:a16="http://schemas.microsoft.com/office/drawing/2014/main" val="2113340636"/>
                        </a:ext>
                      </a:extLst>
                    </a:gridCol>
                    <a:gridCol w="9518391">
                      <a:extLst>
                        <a:ext uri="{9D8B030D-6E8A-4147-A177-3AD203B41FA5}">
                          <a16:colId xmlns:a16="http://schemas.microsoft.com/office/drawing/2014/main" val="2870407262"/>
                        </a:ext>
                      </a:extLst>
                    </a:gridCol>
                  </a:tblGrid>
                  <a:tr h="3719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solidFill>
                              <a:effectLst/>
                              <a:latin typeface="+mn-lt"/>
                              <a:ea typeface="+mn-ea"/>
                              <a:cs typeface="+mn-cs"/>
                            </a:rPr>
                            <a:t>Trigonometric</a:t>
                          </a:r>
                          <a:r>
                            <a:rPr lang="en-GB" sz="1800" b="1" kern="1200" baseline="0" dirty="0" smtClean="0">
                              <a:solidFill>
                                <a:schemeClr val="bg1"/>
                              </a:solidFill>
                              <a:effectLst/>
                              <a:latin typeface="+mn-lt"/>
                              <a:ea typeface="+mn-ea"/>
                              <a:cs typeface="+mn-cs"/>
                            </a:rPr>
                            <a:t> Identities</a:t>
                          </a:r>
                          <a:endParaRPr lang="en-GB" sz="1800" b="1" kern="1200" dirty="0" smtClean="0">
                            <a:solidFill>
                              <a:schemeClr val="bg1"/>
                            </a:solidFill>
                            <a:effectLst/>
                            <a:latin typeface="+mn-lt"/>
                            <a:ea typeface="+mn-ea"/>
                            <a:cs typeface="+mn-cs"/>
                          </a:endParaRPr>
                        </a:p>
                      </a:txBody>
                      <a:tcPr/>
                    </a:tc>
                    <a:tc>
                      <a:txBody>
                        <a:bodyPr/>
                        <a:lstStyle/>
                        <a:p>
                          <a:r>
                            <a:rPr lang="en-GB" dirty="0" smtClean="0"/>
                            <a:t>Learning</a:t>
                          </a:r>
                          <a:r>
                            <a:rPr lang="en-GB" baseline="0" dirty="0" smtClean="0"/>
                            <a:t> Objectives</a:t>
                          </a:r>
                          <a:endParaRPr lang="en-GB" dirty="0"/>
                        </a:p>
                      </a:txBody>
                      <a:tcPr/>
                    </a:tc>
                    <a:extLst>
                      <a:ext uri="{0D108BD9-81ED-4DB2-BD59-A6C34878D82A}">
                        <a16:rowId xmlns:a16="http://schemas.microsoft.com/office/drawing/2014/main" val="2572825111"/>
                      </a:ext>
                    </a:extLst>
                  </a:tr>
                  <a:tr h="1192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Trigonometric</a:t>
                          </a:r>
                          <a:r>
                            <a:rPr lang="en-GB" sz="1800" b="1" kern="1200" baseline="0" dirty="0" smtClean="0">
                              <a:solidFill>
                                <a:schemeClr val="dk1"/>
                              </a:solidFill>
                              <a:effectLst/>
                              <a:latin typeface="+mn-lt"/>
                              <a:ea typeface="+mn-ea"/>
                              <a:cs typeface="+mn-cs"/>
                            </a:rPr>
                            <a:t> Identities</a:t>
                          </a:r>
                          <a:endParaRPr lang="en-GB" sz="1800" b="1" kern="1200" dirty="0" smtClean="0">
                            <a:solidFill>
                              <a:schemeClr val="dk1"/>
                            </a:solidFill>
                            <a:effectLst/>
                            <a:latin typeface="+mn-lt"/>
                            <a:ea typeface="+mn-ea"/>
                            <a:cs typeface="+mn-cs"/>
                          </a:endParaRPr>
                        </a:p>
                        <a:p>
                          <a:endParaRPr lang="en-GB" sz="1800" b="1" dirty="0">
                            <a:latin typeface="+mn-lt"/>
                          </a:endParaRPr>
                        </a:p>
                      </a:txBody>
                      <a:tcPr/>
                    </a:tc>
                    <a:tc>
                      <a:txBody>
                        <a:bodyPr/>
                        <a:lstStyle/>
                        <a:p>
                          <a:r>
                            <a:rPr lang="en-GB" sz="1800" b="1" kern="1200" dirty="0" smtClean="0">
                              <a:solidFill>
                                <a:schemeClr val="dk1"/>
                              </a:solidFill>
                              <a:effectLst/>
                              <a:latin typeface="+mn-lt"/>
                              <a:ea typeface="+mn-ea"/>
                              <a:cs typeface="+mn-cs"/>
                            </a:rPr>
                            <a:t>Understand and be able to use </a:t>
                          </a:r>
                          <a14:m>
                            <m:oMath xmlns:m="http://schemas.openxmlformats.org/officeDocument/2006/math">
                              <m:sSup>
                                <m:sSupPr>
                                  <m:ctrlPr>
                                    <a:rPr lang="en-GB" sz="1800" b="1" i="1" kern="1200" smtClean="0">
                                      <a:solidFill>
                                        <a:schemeClr val="dk1"/>
                                      </a:solidFill>
                                      <a:effectLst/>
                                      <a:latin typeface="Cambria Math" panose="02040503050406030204" pitchFamily="18" charset="0"/>
                                      <a:ea typeface="+mn-ea"/>
                                      <a:cs typeface="+mn-cs"/>
                                    </a:rPr>
                                  </m:ctrlPr>
                                </m:sSupPr>
                                <m:e>
                                  <m:r>
                                    <a:rPr lang="en-GB" sz="1800" b="1" i="1" kern="1200" smtClean="0">
                                      <a:solidFill>
                                        <a:schemeClr val="dk1"/>
                                      </a:solidFill>
                                      <a:effectLst/>
                                      <a:latin typeface="Cambria Math" panose="02040503050406030204" pitchFamily="18" charset="0"/>
                                      <a:ea typeface="+mn-ea"/>
                                      <a:cs typeface="+mn-cs"/>
                                    </a:rPr>
                                    <m:t>𝒔𝒆𝒄</m:t>
                                  </m:r>
                                </m:e>
                                <m:sup>
                                  <m:r>
                                    <a:rPr lang="en-GB" sz="1800" b="1" i="1" kern="1200" smtClean="0">
                                      <a:solidFill>
                                        <a:schemeClr val="dk1"/>
                                      </a:solidFill>
                                      <a:effectLst/>
                                      <a:latin typeface="Cambria Math" panose="02040503050406030204" pitchFamily="18" charset="0"/>
                                      <a:ea typeface="+mn-ea"/>
                                      <a:cs typeface="+mn-cs"/>
                                    </a:rPr>
                                    <m:t>𝟐</m:t>
                                  </m:r>
                                </m:sup>
                              </m:sSup>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𝜽</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𝟏</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m:t>
                              </m:r>
                              <m:sSup>
                                <m:sSupPr>
                                  <m:ctrlPr>
                                    <a:rPr lang="en-GB" sz="1800" b="1" i="1" kern="1200" smtClean="0">
                                      <a:solidFill>
                                        <a:schemeClr val="dk1"/>
                                      </a:solidFill>
                                      <a:effectLst/>
                                      <a:latin typeface="Cambria Math" panose="02040503050406030204" pitchFamily="18" charset="0"/>
                                      <a:ea typeface="Cambria Math" panose="02040503050406030204" pitchFamily="18" charset="0"/>
                                      <a:cs typeface="+mn-cs"/>
                                    </a:rPr>
                                  </m:ctrlPr>
                                </m:sSupPr>
                                <m:e>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𝒕𝒂𝒏</m:t>
                                  </m:r>
                                </m:e>
                                <m:sup>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𝟐</m:t>
                                  </m:r>
                                </m:sup>
                              </m:sSup>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𝜽</m:t>
                              </m:r>
                            </m:oMath>
                          </a14:m>
                          <a:r>
                            <a:rPr lang="en-GB" sz="1800" b="1" kern="1200" dirty="0" smtClean="0">
                              <a:solidFill>
                                <a:schemeClr val="dk1"/>
                              </a:solidFill>
                              <a:effectLst/>
                              <a:latin typeface="+mn-lt"/>
                              <a:ea typeface="+mn-ea"/>
                              <a:cs typeface="+mn-cs"/>
                            </a:rPr>
                            <a:t>  and  </a:t>
                          </a:r>
                          <a14:m>
                            <m:oMath xmlns:m="http://schemas.openxmlformats.org/officeDocument/2006/math">
                              <m:sSup>
                                <m:sSupPr>
                                  <m:ctrlPr>
                                    <a:rPr lang="en-GB" sz="1800" b="1" i="1" kern="1200" smtClean="0">
                                      <a:solidFill>
                                        <a:schemeClr val="dk1"/>
                                      </a:solidFill>
                                      <a:effectLst/>
                                      <a:latin typeface="Cambria Math" panose="02040503050406030204" pitchFamily="18" charset="0"/>
                                      <a:ea typeface="+mn-ea"/>
                                      <a:cs typeface="+mn-cs"/>
                                    </a:rPr>
                                  </m:ctrlPr>
                                </m:sSupPr>
                                <m:e>
                                  <m:r>
                                    <a:rPr lang="en-GB" sz="1800" b="1" i="1" kern="1200" smtClean="0">
                                      <a:solidFill>
                                        <a:schemeClr val="dk1"/>
                                      </a:solidFill>
                                      <a:effectLst/>
                                      <a:latin typeface="Cambria Math" panose="02040503050406030204" pitchFamily="18" charset="0"/>
                                      <a:ea typeface="+mn-ea"/>
                                      <a:cs typeface="+mn-cs"/>
                                    </a:rPr>
                                    <m:t>𝒄𝒐</m:t>
                                  </m:r>
                                  <m:r>
                                    <a:rPr lang="en-GB" sz="1800" b="1" i="1" kern="1200" smtClean="0">
                                      <a:solidFill>
                                        <a:schemeClr val="dk1"/>
                                      </a:solidFill>
                                      <a:effectLst/>
                                      <a:latin typeface="Cambria Math" panose="02040503050406030204" pitchFamily="18" charset="0"/>
                                      <a:ea typeface="+mn-ea"/>
                                      <a:cs typeface="+mn-cs"/>
                                    </a:rPr>
                                    <m:t>𝒔𝒆𝒄</m:t>
                                  </m:r>
                                </m:e>
                                <m:sup>
                                  <m:r>
                                    <a:rPr lang="en-GB" sz="1800" b="1" i="1" kern="1200" smtClean="0">
                                      <a:solidFill>
                                        <a:schemeClr val="dk1"/>
                                      </a:solidFill>
                                      <a:effectLst/>
                                      <a:latin typeface="Cambria Math" panose="02040503050406030204" pitchFamily="18" charset="0"/>
                                      <a:ea typeface="+mn-ea"/>
                                      <a:cs typeface="+mn-cs"/>
                                    </a:rPr>
                                    <m:t>𝟐</m:t>
                                  </m:r>
                                </m:sup>
                              </m:sSup>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𝜽</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𝟏</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m:t>
                              </m:r>
                              <m:sSup>
                                <m:sSupPr>
                                  <m:ctrlPr>
                                    <a:rPr lang="en-GB" sz="1800" b="1" i="1" kern="1200" smtClean="0">
                                      <a:solidFill>
                                        <a:schemeClr val="dk1"/>
                                      </a:solidFill>
                                      <a:effectLst/>
                                      <a:latin typeface="Cambria Math" panose="02040503050406030204" pitchFamily="18" charset="0"/>
                                      <a:ea typeface="Cambria Math" panose="02040503050406030204" pitchFamily="18" charset="0"/>
                                      <a:cs typeface="+mn-cs"/>
                                    </a:rPr>
                                  </m:ctrlPr>
                                </m:sSupPr>
                                <m:e>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𝒄𝒐𝒕</m:t>
                                  </m:r>
                                </m:e>
                                <m:sup>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𝟐</m:t>
                                  </m:r>
                                </m:sup>
                              </m:sSup>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𝜽</m:t>
                              </m:r>
                            </m:oMath>
                          </a14:m>
                          <a:r>
                            <a:rPr lang="en-GB" sz="1800" b="1" kern="1200" dirty="0" smtClean="0">
                              <a:solidFill>
                                <a:schemeClr val="dk1"/>
                              </a:solidFill>
                              <a:effectLst/>
                              <a:latin typeface="+mn-lt"/>
                              <a:ea typeface="+mn-ea"/>
                              <a:cs typeface="+mn-cs"/>
                            </a:rPr>
                            <a:t> </a:t>
                          </a:r>
                          <a:endParaRPr lang="en-GB" sz="1800" b="1" kern="1200" dirty="0" smtClean="0">
                            <a:solidFill>
                              <a:schemeClr val="dk1"/>
                            </a:solidFill>
                            <a:effectLst/>
                            <a:latin typeface="+mn-lt"/>
                            <a:ea typeface="+mn-ea"/>
                            <a:cs typeface="+mn-cs"/>
                          </a:endParaRPr>
                        </a:p>
                        <a:p>
                          <a:r>
                            <a:rPr lang="en-GB" sz="1800" b="1" kern="1200" dirty="0" smtClean="0">
                              <a:solidFill>
                                <a:schemeClr val="dk1"/>
                              </a:solidFill>
                              <a:effectLst/>
                              <a:latin typeface="+mn-lt"/>
                              <a:ea typeface="+mn-ea"/>
                              <a:cs typeface="+mn-cs"/>
                            </a:rPr>
                            <a:t>Understand and be able to use double angle formulae and the formulae for addition</a:t>
                          </a:r>
                        </a:p>
                        <a:p>
                          <a:r>
                            <a:rPr lang="en-GB" sz="1800" b="1" kern="1200" dirty="0" smtClean="0">
                              <a:solidFill>
                                <a:schemeClr val="dk1"/>
                              </a:solidFill>
                              <a:effectLst/>
                              <a:latin typeface="+mn-lt"/>
                              <a:ea typeface="+mn-ea"/>
                              <a:cs typeface="+mn-cs"/>
                            </a:rPr>
                            <a:t>Understand the geometrical proofs of these formulae</a:t>
                          </a:r>
                        </a:p>
                        <a:p>
                          <a:r>
                            <a:rPr lang="en-GB" sz="1800" b="1" kern="1200" dirty="0" smtClean="0">
                              <a:solidFill>
                                <a:schemeClr val="dk1"/>
                              </a:solidFill>
                              <a:effectLst/>
                              <a:latin typeface="+mn-lt"/>
                              <a:ea typeface="+mn-ea"/>
                              <a:cs typeface="+mn-cs"/>
                            </a:rPr>
                            <a:t>Understand and be able to use expressions for </a:t>
                          </a:r>
                          <a14:m>
                            <m:oMath xmlns:m="http://schemas.openxmlformats.org/officeDocument/2006/math">
                              <m:r>
                                <a:rPr lang="en-GB" sz="1800" b="1" i="1" kern="1200" smtClean="0">
                                  <a:solidFill>
                                    <a:schemeClr val="dk1"/>
                                  </a:solidFill>
                                  <a:effectLst/>
                                  <a:latin typeface="Cambria Math" panose="02040503050406030204" pitchFamily="18" charset="0"/>
                                  <a:ea typeface="+mn-ea"/>
                                  <a:cs typeface="+mn-cs"/>
                                </a:rPr>
                                <m:t>𝒂𝒄𝒐𝒔</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𝜽</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𝒃𝒔𝒊𝒏</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𝜽</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 </m:t>
                              </m:r>
                            </m:oMath>
                          </a14:m>
                          <a:r>
                            <a:rPr lang="en-GB" sz="1800" b="1" kern="1200" dirty="0" smtClean="0">
                              <a:solidFill>
                                <a:schemeClr val="dk1"/>
                              </a:solidFill>
                              <a:effectLst/>
                              <a:latin typeface="+mn-lt"/>
                              <a:ea typeface="+mn-ea"/>
                              <a:cs typeface="+mn-cs"/>
                            </a:rPr>
                            <a:t>in the equivalent forms of </a:t>
                          </a:r>
                        </a:p>
                        <a:p>
                          <a14:m>
                            <m:oMath xmlns:m="http://schemas.openxmlformats.org/officeDocument/2006/math">
                              <m:r>
                                <a:rPr lang="en-GB" sz="1800" b="1" i="1" kern="1200" smtClean="0">
                                  <a:solidFill>
                                    <a:schemeClr val="dk1"/>
                                  </a:solidFill>
                                  <a:effectLst/>
                                  <a:latin typeface="Cambria Math" panose="02040503050406030204" pitchFamily="18" charset="0"/>
                                  <a:ea typeface="+mn-ea"/>
                                  <a:cs typeface="+mn-cs"/>
                                </a:rPr>
                                <m:t>𝑹𝒄𝒐𝒔</m:t>
                              </m:r>
                              <m:r>
                                <a:rPr lang="en-GB" sz="1800" b="1" i="1" kern="1200" smtClean="0">
                                  <a:solidFill>
                                    <a:schemeClr val="dk1"/>
                                  </a:solidFill>
                                  <a:effectLst/>
                                  <a:latin typeface="Cambria Math" panose="02040503050406030204" pitchFamily="18" charset="0"/>
                                  <a:ea typeface="+mn-ea"/>
                                  <a:cs typeface="+mn-cs"/>
                                </a:rPr>
                                <m:t>(</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𝜽</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m:t>
                              </m:r>
                            </m:oMath>
                          </a14:m>
                          <a:r>
                            <a:rPr lang="en-GB" sz="1800" b="1" kern="1200" dirty="0" smtClean="0">
                              <a:solidFill>
                                <a:schemeClr val="dk1"/>
                              </a:solidFill>
                              <a:effectLst/>
                              <a:latin typeface="+mn-lt"/>
                              <a:ea typeface="+mn-ea"/>
                              <a:cs typeface="+mn-cs"/>
                            </a:rPr>
                            <a:t> and  </a:t>
                          </a:r>
                          <a14:m>
                            <m:oMath xmlns:m="http://schemas.openxmlformats.org/officeDocument/2006/math">
                              <m:r>
                                <a:rPr lang="en-GB" sz="1800" b="1" i="1" kern="1200" smtClean="0">
                                  <a:solidFill>
                                    <a:schemeClr val="dk1"/>
                                  </a:solidFill>
                                  <a:effectLst/>
                                  <a:latin typeface="Cambria Math" panose="02040503050406030204" pitchFamily="18" charset="0"/>
                                  <a:ea typeface="+mn-ea"/>
                                  <a:cs typeface="+mn-cs"/>
                                </a:rPr>
                                <m:t>𝑹𝒔𝒊𝒏</m:t>
                              </m:r>
                              <m:r>
                                <a:rPr lang="en-GB" sz="1800" b="1" i="1" kern="1200" smtClean="0">
                                  <a:solidFill>
                                    <a:schemeClr val="dk1"/>
                                  </a:solidFill>
                                  <a:effectLst/>
                                  <a:latin typeface="Cambria Math" panose="02040503050406030204" pitchFamily="18" charset="0"/>
                                  <a:ea typeface="+mn-ea"/>
                                  <a:cs typeface="+mn-cs"/>
                                </a:rPr>
                                <m:t>(</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𝜽</m:t>
                              </m:r>
                              <m:r>
                                <a:rPr lang="en-GB" sz="1800" b="1" i="1" kern="1200" smtClean="0">
                                  <a:solidFill>
                                    <a:schemeClr val="dk1"/>
                                  </a:solidFill>
                                  <a:effectLst/>
                                  <a:latin typeface="Cambria Math" panose="02040503050406030204" pitchFamily="18" charset="0"/>
                                  <a:ea typeface="Cambria Math" panose="02040503050406030204" pitchFamily="18" charset="0"/>
                                  <a:cs typeface="+mn-cs"/>
                                </a:rPr>
                                <m:t>±∝)</m:t>
                              </m:r>
                            </m:oMath>
                          </a14:m>
                          <a:r>
                            <a:rPr lang="en-GB" sz="1800" b="1" kern="1200" dirty="0" smtClean="0">
                              <a:solidFill>
                                <a:schemeClr val="dk1"/>
                              </a:solidFill>
                              <a:effectLst/>
                              <a:latin typeface="+mn-lt"/>
                              <a:ea typeface="+mn-ea"/>
                              <a:cs typeface="+mn-cs"/>
                            </a:rPr>
                            <a:t> </a:t>
                          </a:r>
                          <a:endParaRPr lang="en-GB" sz="1800" b="1" kern="1200" dirty="0" smtClean="0">
                            <a:solidFill>
                              <a:schemeClr val="dk1"/>
                            </a:solidFill>
                            <a:effectLst/>
                            <a:latin typeface="+mn-lt"/>
                            <a:ea typeface="+mn-ea"/>
                            <a:cs typeface="+mn-cs"/>
                          </a:endParaRPr>
                        </a:p>
                        <a:p>
                          <a:r>
                            <a:rPr lang="en-GB" sz="1800" b="1" kern="1200" dirty="0" smtClean="0">
                              <a:solidFill>
                                <a:schemeClr val="dk1"/>
                              </a:solidFill>
                              <a:effectLst/>
                              <a:latin typeface="+mn-lt"/>
                              <a:ea typeface="+mn-ea"/>
                              <a:cs typeface="+mn-cs"/>
                            </a:rPr>
                            <a:t>Be able to construct proofs involving trigonometric functions and identities</a:t>
                          </a:r>
                        </a:p>
                        <a:p>
                          <a:r>
                            <a:rPr lang="en-GB" sz="1800" b="1" kern="1200" dirty="0" smtClean="0">
                              <a:solidFill>
                                <a:schemeClr val="dk1"/>
                              </a:solidFill>
                              <a:effectLst/>
                              <a:latin typeface="+mn-lt"/>
                              <a:ea typeface="+mn-ea"/>
                              <a:cs typeface="+mn-cs"/>
                            </a:rPr>
                            <a:t>Be able to use trigonometric functions to solve problems in context, including problems involving vectors, kinematics and forces</a:t>
                          </a:r>
                        </a:p>
                        <a:p>
                          <a:endParaRPr lang="en-GB" sz="1800" kern="1200" dirty="0" smtClean="0">
                            <a:solidFill>
                              <a:schemeClr val="dk1"/>
                            </a:solidFill>
                            <a:effectLst/>
                            <a:latin typeface="+mn-lt"/>
                            <a:ea typeface="+mn-ea"/>
                            <a:cs typeface="+mn-cs"/>
                          </a:endParaRPr>
                        </a:p>
                        <a:p>
                          <a:endParaRPr lang="en-GB"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dirty="0" smtClean="0">
                            <a:latin typeface="+mn-lt"/>
                            <a:ea typeface="Calibri" panose="020F0502020204030204" pitchFamily="34" charset="0"/>
                          </a:endParaRPr>
                        </a:p>
                        <a:p>
                          <a:endParaRPr lang="en-GB" sz="1800" b="1" dirty="0">
                            <a:latin typeface="+mn-lt"/>
                          </a:endParaRPr>
                        </a:p>
                      </a:txBody>
                      <a:tcPr/>
                    </a:tc>
                    <a:extLst>
                      <a:ext uri="{0D108BD9-81ED-4DB2-BD59-A6C34878D82A}">
                        <a16:rowId xmlns:a16="http://schemas.microsoft.com/office/drawing/2014/main" val="1685174751"/>
                      </a:ext>
                    </a:extLst>
                  </a:tr>
                </a:tbl>
              </a:graphicData>
            </a:graphic>
          </p:graphicFrame>
        </mc:Choice>
        <mc:Fallback>
          <p:graphicFrame>
            <p:nvGraphicFramePr>
              <p:cNvPr id="6" name="Table 5"/>
              <p:cNvGraphicFramePr>
                <a:graphicFrameLocks noGrp="1"/>
              </p:cNvGraphicFramePr>
              <p:nvPr>
                <p:extLst>
                  <p:ext uri="{D42A27DB-BD31-4B8C-83A1-F6EECF244321}">
                    <p14:modId xmlns:p14="http://schemas.microsoft.com/office/powerpoint/2010/main" val="182007200"/>
                  </p:ext>
                </p:extLst>
              </p:nvPr>
            </p:nvGraphicFramePr>
            <p:xfrm>
              <a:off x="195942" y="1655276"/>
              <a:ext cx="11874137" cy="4303840"/>
            </p:xfrm>
            <a:graphic>
              <a:graphicData uri="http://schemas.openxmlformats.org/drawingml/2006/table">
                <a:tbl>
                  <a:tblPr firstRow="1" bandRow="1">
                    <a:tableStyleId>{5C22544A-7EE6-4342-B048-85BDC9FD1C3A}</a:tableStyleId>
                  </a:tblPr>
                  <a:tblGrid>
                    <a:gridCol w="2355746">
                      <a:extLst>
                        <a:ext uri="{9D8B030D-6E8A-4147-A177-3AD203B41FA5}">
                          <a16:colId xmlns:a16="http://schemas.microsoft.com/office/drawing/2014/main" val="2113340636"/>
                        </a:ext>
                      </a:extLst>
                    </a:gridCol>
                    <a:gridCol w="9518391">
                      <a:extLst>
                        <a:ext uri="{9D8B030D-6E8A-4147-A177-3AD203B41FA5}">
                          <a16:colId xmlns:a16="http://schemas.microsoft.com/office/drawing/2014/main" val="2870407262"/>
                        </a:ext>
                      </a:extLst>
                    </a:gridCol>
                  </a:tblGrid>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solidFill>
                              <a:effectLst/>
                              <a:latin typeface="+mn-lt"/>
                              <a:ea typeface="+mn-ea"/>
                              <a:cs typeface="+mn-cs"/>
                            </a:rPr>
                            <a:t>Trigonometric</a:t>
                          </a:r>
                          <a:r>
                            <a:rPr lang="en-GB" sz="1800" b="1" kern="1200" baseline="0" dirty="0" smtClean="0">
                              <a:solidFill>
                                <a:schemeClr val="bg1"/>
                              </a:solidFill>
                              <a:effectLst/>
                              <a:latin typeface="+mn-lt"/>
                              <a:ea typeface="+mn-ea"/>
                              <a:cs typeface="+mn-cs"/>
                            </a:rPr>
                            <a:t> Identities</a:t>
                          </a:r>
                          <a:endParaRPr lang="en-GB" sz="1800" b="1" kern="1200" dirty="0" smtClean="0">
                            <a:solidFill>
                              <a:schemeClr val="bg1"/>
                            </a:solidFill>
                            <a:effectLst/>
                            <a:latin typeface="+mn-lt"/>
                            <a:ea typeface="+mn-ea"/>
                            <a:cs typeface="+mn-cs"/>
                          </a:endParaRPr>
                        </a:p>
                      </a:txBody>
                      <a:tcPr/>
                    </a:tc>
                    <a:tc>
                      <a:txBody>
                        <a:bodyPr/>
                        <a:lstStyle/>
                        <a:p>
                          <a:r>
                            <a:rPr lang="en-GB" dirty="0" smtClean="0"/>
                            <a:t>Learning</a:t>
                          </a:r>
                          <a:r>
                            <a:rPr lang="en-GB" baseline="0" dirty="0" smtClean="0"/>
                            <a:t> Objectives</a:t>
                          </a:r>
                          <a:endParaRPr lang="en-GB" dirty="0"/>
                        </a:p>
                      </a:txBody>
                      <a:tcPr/>
                    </a:tc>
                    <a:extLst>
                      <a:ext uri="{0D108BD9-81ED-4DB2-BD59-A6C34878D82A}">
                        <a16:rowId xmlns:a16="http://schemas.microsoft.com/office/drawing/2014/main" val="2572825111"/>
                      </a:ext>
                    </a:extLst>
                  </a:tr>
                  <a:tr h="3663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Trigonometric</a:t>
                          </a:r>
                          <a:r>
                            <a:rPr lang="en-GB" sz="1800" b="1" kern="1200" baseline="0" dirty="0" smtClean="0">
                              <a:solidFill>
                                <a:schemeClr val="dk1"/>
                              </a:solidFill>
                              <a:effectLst/>
                              <a:latin typeface="+mn-lt"/>
                              <a:ea typeface="+mn-ea"/>
                              <a:cs typeface="+mn-cs"/>
                            </a:rPr>
                            <a:t> Identities</a:t>
                          </a:r>
                          <a:endParaRPr lang="en-GB" sz="1800" b="1" kern="1200" dirty="0" smtClean="0">
                            <a:solidFill>
                              <a:schemeClr val="dk1"/>
                            </a:solidFill>
                            <a:effectLst/>
                            <a:latin typeface="+mn-lt"/>
                            <a:ea typeface="+mn-ea"/>
                            <a:cs typeface="+mn-cs"/>
                          </a:endParaRPr>
                        </a:p>
                        <a:p>
                          <a:endParaRPr lang="en-GB" sz="1800" b="1" dirty="0">
                            <a:latin typeface="+mn-lt"/>
                          </a:endParaRPr>
                        </a:p>
                      </a:txBody>
                      <a:tcPr/>
                    </a:tc>
                    <a:tc>
                      <a:txBody>
                        <a:bodyPr/>
                        <a:lstStyle/>
                        <a:p>
                          <a:endParaRPr lang="en-US"/>
                        </a:p>
                      </a:txBody>
                      <a:tcPr>
                        <a:blipFill>
                          <a:blip r:embed="rId2"/>
                          <a:stretch>
                            <a:fillRect l="-24776" t="-18272" r="-320" b="-332"/>
                          </a:stretch>
                        </a:blipFill>
                      </a:tcPr>
                    </a:tc>
                    <a:extLst>
                      <a:ext uri="{0D108BD9-81ED-4DB2-BD59-A6C34878D82A}">
                        <a16:rowId xmlns:a16="http://schemas.microsoft.com/office/drawing/2014/main" val="1685174751"/>
                      </a:ext>
                    </a:extLst>
                  </a:tr>
                </a:tbl>
              </a:graphicData>
            </a:graphic>
          </p:graphicFrame>
        </mc:Fallback>
      </mc:AlternateContent>
    </p:spTree>
    <p:extLst>
      <p:ext uri="{BB962C8B-B14F-4D97-AF65-F5344CB8AC3E}">
        <p14:creationId xmlns:p14="http://schemas.microsoft.com/office/powerpoint/2010/main" val="713500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Year </a:t>
            </a:r>
            <a:r>
              <a:rPr lang="en-GB" sz="3700" dirty="0" smtClean="0">
                <a:solidFill>
                  <a:srgbClr val="FFFFFF"/>
                </a:solidFill>
              </a:rPr>
              <a:t>13</a:t>
            </a:r>
            <a:endParaRPr lang="en-GB" sz="3700" dirty="0">
              <a:solidFill>
                <a:srgbClr val="FFFFFF"/>
              </a:solidFill>
            </a:endParaRP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570217717"/>
              </p:ext>
            </p:extLst>
          </p:nvPr>
        </p:nvGraphicFramePr>
        <p:xfrm>
          <a:off x="158929" y="1798070"/>
          <a:ext cx="11874137" cy="4852538"/>
        </p:xfrm>
        <a:graphic>
          <a:graphicData uri="http://schemas.openxmlformats.org/drawingml/2006/table">
            <a:tbl>
              <a:tblPr firstRow="1" bandRow="1">
                <a:tableStyleId>{5C22544A-7EE6-4342-B048-85BDC9FD1C3A}</a:tableStyleId>
              </a:tblPr>
              <a:tblGrid>
                <a:gridCol w="2355746">
                  <a:extLst>
                    <a:ext uri="{9D8B030D-6E8A-4147-A177-3AD203B41FA5}">
                      <a16:colId xmlns:a16="http://schemas.microsoft.com/office/drawing/2014/main" val="2113340636"/>
                    </a:ext>
                  </a:extLst>
                </a:gridCol>
                <a:gridCol w="9518391">
                  <a:extLst>
                    <a:ext uri="{9D8B030D-6E8A-4147-A177-3AD203B41FA5}">
                      <a16:colId xmlns:a16="http://schemas.microsoft.com/office/drawing/2014/main" val="2870407262"/>
                    </a:ext>
                  </a:extLst>
                </a:gridCol>
              </a:tblGrid>
              <a:tr h="3719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solidFill>
                          <a:effectLst/>
                          <a:latin typeface="+mn-lt"/>
                          <a:ea typeface="+mn-ea"/>
                          <a:cs typeface="+mn-cs"/>
                        </a:rPr>
                        <a:t>Differentiation</a:t>
                      </a:r>
                      <a:endParaRPr lang="en-GB" sz="1800" kern="1200" dirty="0" smtClean="0">
                        <a:solidFill>
                          <a:schemeClr val="bg1"/>
                        </a:solidFill>
                        <a:effectLst/>
                        <a:latin typeface="+mn-lt"/>
                        <a:ea typeface="+mn-ea"/>
                        <a:cs typeface="+mn-cs"/>
                      </a:endParaRPr>
                    </a:p>
                  </a:txBody>
                  <a:tcPr/>
                </a:tc>
                <a:tc>
                  <a:txBody>
                    <a:bodyPr/>
                    <a:lstStyle/>
                    <a:p>
                      <a:r>
                        <a:rPr lang="en-GB" dirty="0" smtClean="0"/>
                        <a:t>Learning</a:t>
                      </a:r>
                      <a:r>
                        <a:rPr lang="en-GB" baseline="0" dirty="0" smtClean="0"/>
                        <a:t> Objectives</a:t>
                      </a:r>
                      <a:endParaRPr lang="en-GB" dirty="0"/>
                    </a:p>
                  </a:txBody>
                  <a:tcPr/>
                </a:tc>
                <a:extLst>
                  <a:ext uri="{0D108BD9-81ED-4DB2-BD59-A6C34878D82A}">
                    <a16:rowId xmlns:a16="http://schemas.microsoft.com/office/drawing/2014/main" val="2572825111"/>
                  </a:ext>
                </a:extLst>
              </a:tr>
              <a:tr h="1192367">
                <a:tc>
                  <a:txBody>
                    <a:bodyPr/>
                    <a:lstStyle/>
                    <a:p>
                      <a:r>
                        <a:rPr lang="en-GB" b="1" dirty="0" smtClean="0"/>
                        <a:t>Differentiation</a:t>
                      </a:r>
                      <a:endParaRPr lang="en-GB" b="1" dirty="0"/>
                    </a:p>
                  </a:txBody>
                  <a:tcPr/>
                </a:tc>
                <a:tc>
                  <a:txBody>
                    <a:bodyPr/>
                    <a:lstStyle/>
                    <a:p>
                      <a:r>
                        <a:rPr lang="en-GB" sz="1800" b="1" kern="1200" dirty="0" smtClean="0">
                          <a:solidFill>
                            <a:schemeClr val="dk1"/>
                          </a:solidFill>
                          <a:effectLst/>
                          <a:latin typeface="+mn-lt"/>
                          <a:ea typeface="+mn-ea"/>
                          <a:cs typeface="+mn-cs"/>
                        </a:rPr>
                        <a:t>Understand and be able to use the second derivative in connection to convex and concave sections of curves and points of inflection</a:t>
                      </a:r>
                    </a:p>
                    <a:p>
                      <a:r>
                        <a:rPr lang="en-GB" sz="1800" b="1" kern="1200" dirty="0" smtClean="0">
                          <a:solidFill>
                            <a:schemeClr val="dk1"/>
                          </a:solidFill>
                          <a:effectLst/>
                          <a:latin typeface="+mn-lt"/>
                          <a:ea typeface="+mn-ea"/>
                          <a:cs typeface="+mn-cs"/>
                        </a:rPr>
                        <a:t>Be able to apply differentiation to find points of inflection on a curve</a:t>
                      </a:r>
                    </a:p>
                    <a:p>
                      <a:r>
                        <a:rPr lang="en-GB" sz="1800" b="1" kern="1200" dirty="0" smtClean="0">
                          <a:solidFill>
                            <a:schemeClr val="dk1"/>
                          </a:solidFill>
                          <a:effectLst/>
                          <a:latin typeface="+mn-lt"/>
                          <a:ea typeface="+mn-ea"/>
                          <a:cs typeface="+mn-cs"/>
                        </a:rPr>
                        <a:t>Be able to differentiate using the chain rule, including problems involving connected rates of change and inverse functions</a:t>
                      </a:r>
                    </a:p>
                    <a:p>
                      <a:r>
                        <a:rPr lang="en-GB" sz="1800" b="1" kern="1200" dirty="0" smtClean="0">
                          <a:solidFill>
                            <a:schemeClr val="dk1"/>
                          </a:solidFill>
                          <a:effectLst/>
                          <a:latin typeface="+mn-lt"/>
                          <a:ea typeface="+mn-ea"/>
                          <a:cs typeface="+mn-cs"/>
                        </a:rPr>
                        <a:t>Be able to differentiate using the product rule and the quotient rule</a:t>
                      </a:r>
                    </a:p>
                    <a:p>
                      <a:r>
                        <a:rPr lang="en-GB" sz="1800" b="1" kern="1200" dirty="0" smtClean="0">
                          <a:solidFill>
                            <a:schemeClr val="dk1"/>
                          </a:solidFill>
                          <a:effectLst/>
                          <a:latin typeface="+mn-lt"/>
                          <a:ea typeface="+mn-ea"/>
                          <a:cs typeface="+mn-cs"/>
                        </a:rPr>
                        <a:t>Be able to show differentiation from first principles for and sin x cos x</a:t>
                      </a:r>
                    </a:p>
                    <a:p>
                      <a:r>
                        <a:rPr lang="en-GB" sz="1800" b="1" kern="1200" dirty="0" smtClean="0">
                          <a:solidFill>
                            <a:schemeClr val="dk1"/>
                          </a:solidFill>
                          <a:effectLst/>
                          <a:latin typeface="+mn-lt"/>
                          <a:ea typeface="+mn-ea"/>
                          <a:cs typeface="+mn-cs"/>
                        </a:rPr>
                        <a:t>Be able to differentiate , and related sums, differences and constant multiples.</a:t>
                      </a:r>
                    </a:p>
                    <a:p>
                      <a:r>
                        <a:rPr lang="en-GB" sz="1800" b="1" kern="1200" dirty="0" smtClean="0">
                          <a:solidFill>
                            <a:schemeClr val="dk1"/>
                          </a:solidFill>
                          <a:effectLst/>
                          <a:latin typeface="+mn-lt"/>
                          <a:ea typeface="+mn-ea"/>
                          <a:cs typeface="+mn-cs"/>
                        </a:rPr>
                        <a:t>Understand and be able to use the derivative of ln x</a:t>
                      </a:r>
                    </a:p>
                    <a:p>
                      <a:r>
                        <a:rPr lang="en-GB" sz="1800" b="1" kern="1200" dirty="0" smtClean="0">
                          <a:solidFill>
                            <a:schemeClr val="dk1"/>
                          </a:solidFill>
                          <a:effectLst/>
                          <a:latin typeface="+mn-lt"/>
                          <a:ea typeface="+mn-ea"/>
                          <a:cs typeface="+mn-cs"/>
                        </a:rPr>
                        <a:t>Be able to differentiate sin </a:t>
                      </a:r>
                      <a:r>
                        <a:rPr lang="en-GB" sz="1800" b="1" kern="1200" dirty="0" err="1" smtClean="0">
                          <a:solidFill>
                            <a:schemeClr val="dk1"/>
                          </a:solidFill>
                          <a:effectLst/>
                          <a:latin typeface="+mn-lt"/>
                          <a:ea typeface="+mn-ea"/>
                          <a:cs typeface="+mn-cs"/>
                        </a:rPr>
                        <a:t>kx</a:t>
                      </a:r>
                      <a:r>
                        <a:rPr lang="en-GB" sz="1800" b="1" kern="1200" dirty="0" smtClean="0">
                          <a:solidFill>
                            <a:schemeClr val="dk1"/>
                          </a:solidFill>
                          <a:effectLst/>
                          <a:latin typeface="+mn-lt"/>
                          <a:ea typeface="+mn-ea"/>
                          <a:cs typeface="+mn-cs"/>
                        </a:rPr>
                        <a:t>, cos </a:t>
                      </a:r>
                      <a:r>
                        <a:rPr lang="en-GB" sz="1800" b="1" kern="1200" dirty="0" err="1" smtClean="0">
                          <a:solidFill>
                            <a:schemeClr val="dk1"/>
                          </a:solidFill>
                          <a:effectLst/>
                          <a:latin typeface="+mn-lt"/>
                          <a:ea typeface="+mn-ea"/>
                          <a:cs typeface="+mn-cs"/>
                        </a:rPr>
                        <a:t>kx</a:t>
                      </a:r>
                      <a:r>
                        <a:rPr lang="en-GB" sz="1800" b="1" kern="1200" dirty="0" smtClean="0">
                          <a:solidFill>
                            <a:schemeClr val="dk1"/>
                          </a:solidFill>
                          <a:effectLst/>
                          <a:latin typeface="+mn-lt"/>
                          <a:ea typeface="+mn-ea"/>
                          <a:cs typeface="+mn-cs"/>
                        </a:rPr>
                        <a:t>, tan </a:t>
                      </a:r>
                      <a:r>
                        <a:rPr lang="en-GB" sz="1800" b="1" kern="1200" dirty="0" err="1" smtClean="0">
                          <a:solidFill>
                            <a:schemeClr val="dk1"/>
                          </a:solidFill>
                          <a:effectLst/>
                          <a:latin typeface="+mn-lt"/>
                          <a:ea typeface="+mn-ea"/>
                          <a:cs typeface="+mn-cs"/>
                        </a:rPr>
                        <a:t>kx</a:t>
                      </a:r>
                      <a:r>
                        <a:rPr lang="en-GB" sz="1800" b="1" kern="1200" dirty="0" smtClean="0">
                          <a:solidFill>
                            <a:schemeClr val="dk1"/>
                          </a:solidFill>
                          <a:effectLst/>
                          <a:latin typeface="+mn-lt"/>
                          <a:ea typeface="+mn-ea"/>
                          <a:cs typeface="+mn-cs"/>
                        </a:rPr>
                        <a:t> and related sums, differences and constant multiples</a:t>
                      </a:r>
                    </a:p>
                    <a:p>
                      <a:r>
                        <a:rPr lang="en-GB" sz="1800" b="1" kern="1200" dirty="0" smtClean="0">
                          <a:solidFill>
                            <a:schemeClr val="dk1"/>
                          </a:solidFill>
                          <a:effectLst/>
                          <a:latin typeface="+mn-lt"/>
                          <a:ea typeface="+mn-ea"/>
                          <a:cs typeface="+mn-cs"/>
                        </a:rPr>
                        <a:t>Be able to differentiate simple functions and relations defined implicitly or parametrically for the first derivative only</a:t>
                      </a:r>
                    </a:p>
                    <a:p>
                      <a:r>
                        <a:rPr lang="en-GB" sz="1800" b="1" kern="1200" dirty="0" smtClean="0">
                          <a:solidFill>
                            <a:schemeClr val="dk1"/>
                          </a:solidFill>
                          <a:effectLst/>
                          <a:latin typeface="+mn-lt"/>
                          <a:ea typeface="+mn-ea"/>
                          <a:cs typeface="+mn-cs"/>
                        </a:rPr>
                        <a:t>Be able to construct simple differential equations in pure mathematics and in context (contexts may include kinematics, population growth and modelling the relationship between price and demand)</a:t>
                      </a:r>
                    </a:p>
                    <a:p>
                      <a:endParaRPr lang="en-GB" b="1" dirty="0"/>
                    </a:p>
                  </a:txBody>
                  <a:tcPr/>
                </a:tc>
                <a:extLst>
                  <a:ext uri="{0D108BD9-81ED-4DB2-BD59-A6C34878D82A}">
                    <a16:rowId xmlns:a16="http://schemas.microsoft.com/office/drawing/2014/main" val="1685174751"/>
                  </a:ext>
                </a:extLst>
              </a:tr>
            </a:tbl>
          </a:graphicData>
        </a:graphic>
      </p:graphicFrame>
    </p:spTree>
    <p:extLst>
      <p:ext uri="{BB962C8B-B14F-4D97-AF65-F5344CB8AC3E}">
        <p14:creationId xmlns:p14="http://schemas.microsoft.com/office/powerpoint/2010/main" val="3205494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Year </a:t>
            </a:r>
            <a:r>
              <a:rPr lang="en-GB" sz="3700" dirty="0" smtClean="0">
                <a:solidFill>
                  <a:srgbClr val="FFFFFF"/>
                </a:solidFill>
              </a:rPr>
              <a:t>13</a:t>
            </a:r>
            <a:endParaRPr lang="en-GB" sz="3700" dirty="0">
              <a:solidFill>
                <a:srgbClr val="FFFFFF"/>
              </a:solidFill>
            </a:endParaRP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mc:AlternateContent xmlns:mc="http://schemas.openxmlformats.org/markup-compatibility/2006">
        <mc:Choice xmlns:a14="http://schemas.microsoft.com/office/drawing/2010/main" Requires="a14">
          <p:graphicFrame>
            <p:nvGraphicFramePr>
              <p:cNvPr id="6" name="Table 5"/>
              <p:cNvGraphicFramePr>
                <a:graphicFrameLocks noGrp="1"/>
              </p:cNvGraphicFramePr>
              <p:nvPr>
                <p:extLst>
                  <p:ext uri="{D42A27DB-BD31-4B8C-83A1-F6EECF244321}">
                    <p14:modId xmlns:p14="http://schemas.microsoft.com/office/powerpoint/2010/main" val="3243028831"/>
                  </p:ext>
                </p:extLst>
              </p:nvPr>
            </p:nvGraphicFramePr>
            <p:xfrm>
              <a:off x="195942" y="1655276"/>
              <a:ext cx="11874137" cy="2505578"/>
            </p:xfrm>
            <a:graphic>
              <a:graphicData uri="http://schemas.openxmlformats.org/drawingml/2006/table">
                <a:tbl>
                  <a:tblPr firstRow="1" bandRow="1">
                    <a:tableStyleId>{5C22544A-7EE6-4342-B048-85BDC9FD1C3A}</a:tableStyleId>
                  </a:tblPr>
                  <a:tblGrid>
                    <a:gridCol w="2355746">
                      <a:extLst>
                        <a:ext uri="{9D8B030D-6E8A-4147-A177-3AD203B41FA5}">
                          <a16:colId xmlns:a16="http://schemas.microsoft.com/office/drawing/2014/main" val="2113340636"/>
                        </a:ext>
                      </a:extLst>
                    </a:gridCol>
                    <a:gridCol w="9518391">
                      <a:extLst>
                        <a:ext uri="{9D8B030D-6E8A-4147-A177-3AD203B41FA5}">
                          <a16:colId xmlns:a16="http://schemas.microsoft.com/office/drawing/2014/main" val="2870407262"/>
                        </a:ext>
                      </a:extLst>
                    </a:gridCol>
                  </a:tblGrid>
                  <a:tr h="3719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solidFill>
                              <a:effectLst/>
                              <a:latin typeface="+mn-lt"/>
                              <a:ea typeface="+mn-ea"/>
                              <a:cs typeface="+mn-cs"/>
                            </a:rPr>
                            <a:t>Integration</a:t>
                          </a:r>
                          <a:endParaRPr lang="en-GB" sz="1800" kern="1200" dirty="0" smtClean="0">
                            <a:solidFill>
                              <a:schemeClr val="bg1"/>
                            </a:solidFill>
                            <a:effectLst/>
                            <a:latin typeface="+mn-lt"/>
                            <a:ea typeface="+mn-ea"/>
                            <a:cs typeface="+mn-cs"/>
                          </a:endParaRPr>
                        </a:p>
                      </a:txBody>
                      <a:tcPr/>
                    </a:tc>
                    <a:tc>
                      <a:txBody>
                        <a:bodyPr/>
                        <a:lstStyle/>
                        <a:p>
                          <a:r>
                            <a:rPr lang="en-GB" dirty="0" smtClean="0"/>
                            <a:t>Learning</a:t>
                          </a:r>
                          <a:r>
                            <a:rPr lang="en-GB" baseline="0" dirty="0" smtClean="0"/>
                            <a:t> Objectives</a:t>
                          </a:r>
                          <a:endParaRPr lang="en-GB" dirty="0"/>
                        </a:p>
                      </a:txBody>
                      <a:tcPr/>
                    </a:tc>
                    <a:extLst>
                      <a:ext uri="{0D108BD9-81ED-4DB2-BD59-A6C34878D82A}">
                        <a16:rowId xmlns:a16="http://schemas.microsoft.com/office/drawing/2014/main" val="2572825111"/>
                      </a:ext>
                    </a:extLst>
                  </a:tr>
                  <a:tr h="1192367">
                    <a:tc>
                      <a:txBody>
                        <a:bodyPr/>
                        <a:lstStyle/>
                        <a:p>
                          <a:r>
                            <a:rPr lang="en-GB" b="1" dirty="0" smtClean="0"/>
                            <a:t>Integration</a:t>
                          </a:r>
                          <a:endParaRPr lang="en-GB" b="1" dirty="0"/>
                        </a:p>
                      </a:txBody>
                      <a:tcPr/>
                    </a:tc>
                    <a:tc>
                      <a:txBody>
                        <a:bodyPr/>
                        <a:lstStyle/>
                        <a:p>
                          <a:r>
                            <a:rPr lang="en-GB" sz="1800" b="1" kern="1200" dirty="0" smtClean="0">
                              <a:solidFill>
                                <a:schemeClr val="dk1"/>
                              </a:solidFill>
                              <a:effectLst/>
                              <a:latin typeface="+mn-lt"/>
                              <a:ea typeface="+mn-ea"/>
                              <a:cs typeface="+mn-cs"/>
                            </a:rPr>
                            <a:t>Be able to integrate </a:t>
                          </a:r>
                          <a14:m>
                            <m:oMath xmlns:m="http://schemas.openxmlformats.org/officeDocument/2006/math">
                              <m:sSup>
                                <m:sSupPr>
                                  <m:ctrlPr>
                                    <a:rPr lang="en-GB" sz="1800" b="1" i="1" kern="1200" smtClean="0">
                                      <a:solidFill>
                                        <a:schemeClr val="dk1"/>
                                      </a:solidFill>
                                      <a:effectLst/>
                                      <a:latin typeface="Cambria Math" panose="02040503050406030204" pitchFamily="18" charset="0"/>
                                      <a:ea typeface="+mn-ea"/>
                                      <a:cs typeface="+mn-cs"/>
                                    </a:rPr>
                                  </m:ctrlPr>
                                </m:sSupPr>
                                <m:e>
                                  <m:r>
                                    <a:rPr lang="en-GB" sz="1800" b="1" i="1" kern="1200" smtClean="0">
                                      <a:solidFill>
                                        <a:schemeClr val="dk1"/>
                                      </a:solidFill>
                                      <a:effectLst/>
                                      <a:latin typeface="Cambria Math" panose="02040503050406030204" pitchFamily="18" charset="0"/>
                                      <a:ea typeface="+mn-ea"/>
                                      <a:cs typeface="+mn-cs"/>
                                    </a:rPr>
                                    <m:t>𝒆</m:t>
                                  </m:r>
                                </m:e>
                                <m:sup>
                                  <m:r>
                                    <a:rPr lang="en-GB" sz="1800" b="1" i="1" kern="1200" smtClean="0">
                                      <a:solidFill>
                                        <a:schemeClr val="dk1"/>
                                      </a:solidFill>
                                      <a:effectLst/>
                                      <a:latin typeface="Cambria Math" panose="02040503050406030204" pitchFamily="18" charset="0"/>
                                      <a:ea typeface="+mn-ea"/>
                                      <a:cs typeface="+mn-cs"/>
                                    </a:rPr>
                                    <m:t>𝒌𝒙</m:t>
                                  </m:r>
                                </m:sup>
                              </m:sSup>
                            </m:oMath>
                          </a14:m>
                          <a:r>
                            <a:rPr lang="en-GB" sz="1800" b="1" kern="1200" dirty="0" smtClean="0">
                              <a:solidFill>
                                <a:schemeClr val="dk1"/>
                              </a:solidFill>
                              <a:effectLst/>
                              <a:latin typeface="+mn-lt"/>
                              <a:ea typeface="+mn-ea"/>
                              <a:cs typeface="+mn-cs"/>
                            </a:rPr>
                            <a:t> , </a:t>
                          </a:r>
                          <a14:m>
                            <m:oMath xmlns:m="http://schemas.openxmlformats.org/officeDocument/2006/math">
                              <m:f>
                                <m:fPr>
                                  <m:ctrlPr>
                                    <a:rPr lang="en-GB" sz="1800" b="1" i="1" kern="1200" smtClean="0">
                                      <a:solidFill>
                                        <a:schemeClr val="dk1"/>
                                      </a:solidFill>
                                      <a:effectLst/>
                                      <a:latin typeface="Cambria Math" panose="02040503050406030204" pitchFamily="18" charset="0"/>
                                      <a:ea typeface="+mn-ea"/>
                                      <a:cs typeface="+mn-cs"/>
                                    </a:rPr>
                                  </m:ctrlPr>
                                </m:fPr>
                                <m:num>
                                  <m:r>
                                    <a:rPr lang="en-GB" sz="1800" b="1" i="1" kern="1200" smtClean="0">
                                      <a:solidFill>
                                        <a:schemeClr val="dk1"/>
                                      </a:solidFill>
                                      <a:effectLst/>
                                      <a:latin typeface="Cambria Math" panose="02040503050406030204" pitchFamily="18" charset="0"/>
                                      <a:ea typeface="+mn-ea"/>
                                      <a:cs typeface="+mn-cs"/>
                                    </a:rPr>
                                    <m:t>𝟏</m:t>
                                  </m:r>
                                </m:num>
                                <m:den>
                                  <m:r>
                                    <a:rPr lang="en-GB" sz="1800" b="1" i="1" kern="1200" smtClean="0">
                                      <a:solidFill>
                                        <a:schemeClr val="dk1"/>
                                      </a:solidFill>
                                      <a:effectLst/>
                                      <a:latin typeface="Cambria Math" panose="02040503050406030204" pitchFamily="18" charset="0"/>
                                      <a:ea typeface="+mn-ea"/>
                                      <a:cs typeface="+mn-cs"/>
                                    </a:rPr>
                                    <m:t>𝒙</m:t>
                                  </m:r>
                                </m:den>
                              </m:f>
                            </m:oMath>
                          </a14:m>
                          <a:r>
                            <a:rPr lang="en-GB" sz="1800" b="1" kern="1200" dirty="0" smtClean="0">
                              <a:solidFill>
                                <a:schemeClr val="dk1"/>
                              </a:solidFill>
                              <a:effectLst/>
                              <a:latin typeface="+mn-lt"/>
                              <a:ea typeface="+mn-ea"/>
                              <a:cs typeface="+mn-cs"/>
                            </a:rPr>
                            <a:t>  , sin </a:t>
                          </a:r>
                          <a:r>
                            <a:rPr lang="en-GB" sz="1800" b="1" kern="1200" dirty="0" err="1" smtClean="0">
                              <a:solidFill>
                                <a:schemeClr val="dk1"/>
                              </a:solidFill>
                              <a:effectLst/>
                              <a:latin typeface="+mn-lt"/>
                              <a:ea typeface="+mn-ea"/>
                              <a:cs typeface="+mn-cs"/>
                            </a:rPr>
                            <a:t>kx</a:t>
                          </a:r>
                          <a:r>
                            <a:rPr lang="en-GB" sz="1800" b="1" kern="1200" dirty="0" smtClean="0">
                              <a:solidFill>
                                <a:schemeClr val="dk1"/>
                              </a:solidFill>
                              <a:effectLst/>
                              <a:latin typeface="+mn-lt"/>
                              <a:ea typeface="+mn-ea"/>
                              <a:cs typeface="+mn-cs"/>
                            </a:rPr>
                            <a:t> and cos </a:t>
                          </a:r>
                          <a:r>
                            <a:rPr lang="en-GB" sz="1800" b="1" kern="1200" dirty="0" err="1" smtClean="0">
                              <a:solidFill>
                                <a:schemeClr val="dk1"/>
                              </a:solidFill>
                              <a:effectLst/>
                              <a:latin typeface="+mn-lt"/>
                              <a:ea typeface="+mn-ea"/>
                              <a:cs typeface="+mn-cs"/>
                            </a:rPr>
                            <a:t>kx</a:t>
                          </a:r>
                          <a:r>
                            <a:rPr lang="en-GB" sz="1800" b="1" kern="1200" dirty="0" smtClean="0">
                              <a:solidFill>
                                <a:schemeClr val="dk1"/>
                              </a:solidFill>
                              <a:effectLst/>
                              <a:latin typeface="+mn-lt"/>
                              <a:ea typeface="+mn-ea"/>
                              <a:cs typeface="+mn-cs"/>
                            </a:rPr>
                            <a:t> and related sums, differences and constant multiples</a:t>
                          </a:r>
                        </a:p>
                        <a:p>
                          <a:r>
                            <a:rPr lang="en-GB" sz="1800" b="1" kern="1200" dirty="0" smtClean="0">
                              <a:solidFill>
                                <a:schemeClr val="dk1"/>
                              </a:solidFill>
                              <a:effectLst/>
                              <a:latin typeface="+mn-lt"/>
                              <a:ea typeface="+mn-ea"/>
                              <a:cs typeface="+mn-cs"/>
                            </a:rPr>
                            <a:t>Be able to use a definite integral to find the area between two curves</a:t>
                          </a:r>
                        </a:p>
                        <a:p>
                          <a:r>
                            <a:rPr lang="en-GB" sz="1800" b="1" kern="1200" dirty="0" smtClean="0">
                              <a:solidFill>
                                <a:schemeClr val="dk1"/>
                              </a:solidFill>
                              <a:effectLst/>
                              <a:latin typeface="+mn-lt"/>
                              <a:ea typeface="+mn-ea"/>
                              <a:cs typeface="+mn-cs"/>
                            </a:rPr>
                            <a:t>Understand and be able to use integration as the limit of a sum</a:t>
                          </a:r>
                        </a:p>
                        <a:p>
                          <a:r>
                            <a:rPr lang="en-GB" sz="1800" b="1" kern="1200" dirty="0" smtClean="0">
                              <a:solidFill>
                                <a:schemeClr val="dk1"/>
                              </a:solidFill>
                              <a:effectLst/>
                              <a:latin typeface="+mn-lt"/>
                              <a:ea typeface="+mn-ea"/>
                              <a:cs typeface="+mn-cs"/>
                            </a:rPr>
                            <a:t>Be able to carry out simple cases of integration by substitution</a:t>
                          </a:r>
                        </a:p>
                        <a:p>
                          <a:r>
                            <a:rPr lang="en-GB" sz="1800" b="1" kern="1200" dirty="0" smtClean="0">
                              <a:solidFill>
                                <a:schemeClr val="dk1"/>
                              </a:solidFill>
                              <a:effectLst/>
                              <a:latin typeface="+mn-lt"/>
                              <a:ea typeface="+mn-ea"/>
                              <a:cs typeface="+mn-cs"/>
                            </a:rPr>
                            <a:t>Be able to carry out simple cases of integration by parts</a:t>
                          </a:r>
                        </a:p>
                        <a:p>
                          <a:r>
                            <a:rPr lang="en-GB" sz="1800" b="1" kern="1200" dirty="0" smtClean="0">
                              <a:solidFill>
                                <a:schemeClr val="dk1"/>
                              </a:solidFill>
                              <a:effectLst/>
                              <a:latin typeface="+mn-lt"/>
                              <a:ea typeface="+mn-ea"/>
                              <a:cs typeface="+mn-cs"/>
                            </a:rPr>
                            <a:t>Be able to integrate functions using partial fractions that have linear terms in the denominator</a:t>
                          </a:r>
                          <a:endParaRPr lang="en-GB" b="1" dirty="0"/>
                        </a:p>
                      </a:txBody>
                      <a:tcPr/>
                    </a:tc>
                    <a:extLst>
                      <a:ext uri="{0D108BD9-81ED-4DB2-BD59-A6C34878D82A}">
                        <a16:rowId xmlns:a16="http://schemas.microsoft.com/office/drawing/2014/main" val="1685174751"/>
                      </a:ext>
                    </a:extLst>
                  </a:tr>
                </a:tbl>
              </a:graphicData>
            </a:graphic>
          </p:graphicFrame>
        </mc:Choice>
        <mc:Fallback>
          <p:graphicFrame>
            <p:nvGraphicFramePr>
              <p:cNvPr id="6" name="Table 5"/>
              <p:cNvGraphicFramePr>
                <a:graphicFrameLocks noGrp="1"/>
              </p:cNvGraphicFramePr>
              <p:nvPr>
                <p:extLst>
                  <p:ext uri="{D42A27DB-BD31-4B8C-83A1-F6EECF244321}">
                    <p14:modId xmlns:p14="http://schemas.microsoft.com/office/powerpoint/2010/main" val="3243028831"/>
                  </p:ext>
                </p:extLst>
              </p:nvPr>
            </p:nvGraphicFramePr>
            <p:xfrm>
              <a:off x="195942" y="1655276"/>
              <a:ext cx="11874137" cy="2505578"/>
            </p:xfrm>
            <a:graphic>
              <a:graphicData uri="http://schemas.openxmlformats.org/drawingml/2006/table">
                <a:tbl>
                  <a:tblPr firstRow="1" bandRow="1">
                    <a:tableStyleId>{5C22544A-7EE6-4342-B048-85BDC9FD1C3A}</a:tableStyleId>
                  </a:tblPr>
                  <a:tblGrid>
                    <a:gridCol w="2355746">
                      <a:extLst>
                        <a:ext uri="{9D8B030D-6E8A-4147-A177-3AD203B41FA5}">
                          <a16:colId xmlns:a16="http://schemas.microsoft.com/office/drawing/2014/main" val="2113340636"/>
                        </a:ext>
                      </a:extLst>
                    </a:gridCol>
                    <a:gridCol w="9518391">
                      <a:extLst>
                        <a:ext uri="{9D8B030D-6E8A-4147-A177-3AD203B41FA5}">
                          <a16:colId xmlns:a16="http://schemas.microsoft.com/office/drawing/2014/main" val="2870407262"/>
                        </a:ext>
                      </a:extLst>
                    </a:gridCol>
                  </a:tblGrid>
                  <a:tr h="3719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solidFill>
                              <a:effectLst/>
                              <a:latin typeface="+mn-lt"/>
                              <a:ea typeface="+mn-ea"/>
                              <a:cs typeface="+mn-cs"/>
                            </a:rPr>
                            <a:t>Integration</a:t>
                          </a:r>
                          <a:endParaRPr lang="en-GB" sz="1800" kern="1200" dirty="0" smtClean="0">
                            <a:solidFill>
                              <a:schemeClr val="bg1"/>
                            </a:solidFill>
                            <a:effectLst/>
                            <a:latin typeface="+mn-lt"/>
                            <a:ea typeface="+mn-ea"/>
                            <a:cs typeface="+mn-cs"/>
                          </a:endParaRPr>
                        </a:p>
                      </a:txBody>
                      <a:tcPr/>
                    </a:tc>
                    <a:tc>
                      <a:txBody>
                        <a:bodyPr/>
                        <a:lstStyle/>
                        <a:p>
                          <a:r>
                            <a:rPr lang="en-GB" dirty="0" smtClean="0"/>
                            <a:t>Learning</a:t>
                          </a:r>
                          <a:r>
                            <a:rPr lang="en-GB" baseline="0" dirty="0" smtClean="0"/>
                            <a:t> Objectives</a:t>
                          </a:r>
                          <a:endParaRPr lang="en-GB" dirty="0"/>
                        </a:p>
                      </a:txBody>
                      <a:tcPr/>
                    </a:tc>
                    <a:extLst>
                      <a:ext uri="{0D108BD9-81ED-4DB2-BD59-A6C34878D82A}">
                        <a16:rowId xmlns:a16="http://schemas.microsoft.com/office/drawing/2014/main" val="2572825111"/>
                      </a:ext>
                    </a:extLst>
                  </a:tr>
                  <a:tr h="2133600">
                    <a:tc>
                      <a:txBody>
                        <a:bodyPr/>
                        <a:lstStyle/>
                        <a:p>
                          <a:r>
                            <a:rPr lang="en-GB" b="1" dirty="0" smtClean="0"/>
                            <a:t>Integration</a:t>
                          </a:r>
                          <a:endParaRPr lang="en-GB" b="1" dirty="0"/>
                        </a:p>
                      </a:txBody>
                      <a:tcPr/>
                    </a:tc>
                    <a:tc>
                      <a:txBody>
                        <a:bodyPr/>
                        <a:lstStyle/>
                        <a:p>
                          <a:endParaRPr lang="en-US"/>
                        </a:p>
                      </a:txBody>
                      <a:tcPr>
                        <a:blipFill>
                          <a:blip r:embed="rId2"/>
                          <a:stretch>
                            <a:fillRect l="-24776" t="-18803" r="-320" b="-4558"/>
                          </a:stretch>
                        </a:blipFill>
                      </a:tcPr>
                    </a:tc>
                    <a:extLst>
                      <a:ext uri="{0D108BD9-81ED-4DB2-BD59-A6C34878D82A}">
                        <a16:rowId xmlns:a16="http://schemas.microsoft.com/office/drawing/2014/main" val="1685174751"/>
                      </a:ext>
                    </a:extLst>
                  </a:tr>
                </a:tbl>
              </a:graphicData>
            </a:graphic>
          </p:graphicFrame>
        </mc:Fallback>
      </mc:AlternateContent>
    </p:spTree>
    <p:extLst>
      <p:ext uri="{BB962C8B-B14F-4D97-AF65-F5344CB8AC3E}">
        <p14:creationId xmlns:p14="http://schemas.microsoft.com/office/powerpoint/2010/main" val="1634197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Year </a:t>
            </a:r>
            <a:r>
              <a:rPr lang="en-GB" sz="3700" dirty="0" smtClean="0">
                <a:solidFill>
                  <a:srgbClr val="FFFFFF"/>
                </a:solidFill>
              </a:rPr>
              <a:t>13</a:t>
            </a:r>
            <a:endParaRPr lang="en-GB" sz="3700" dirty="0">
              <a:solidFill>
                <a:srgbClr val="FFFFFF"/>
              </a:solidFill>
            </a:endParaRP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mc:AlternateContent xmlns:mc="http://schemas.openxmlformats.org/markup-compatibility/2006">
        <mc:Choice xmlns:a14="http://schemas.microsoft.com/office/drawing/2010/main" Requires="a14">
          <p:graphicFrame>
            <p:nvGraphicFramePr>
              <p:cNvPr id="6" name="Table 5"/>
              <p:cNvGraphicFramePr>
                <a:graphicFrameLocks noGrp="1"/>
              </p:cNvGraphicFramePr>
              <p:nvPr>
                <p:extLst>
                  <p:ext uri="{D42A27DB-BD31-4B8C-83A1-F6EECF244321}">
                    <p14:modId xmlns:p14="http://schemas.microsoft.com/office/powerpoint/2010/main" val="993470638"/>
                  </p:ext>
                </p:extLst>
              </p:nvPr>
            </p:nvGraphicFramePr>
            <p:xfrm>
              <a:off x="158929" y="1748397"/>
              <a:ext cx="11874137" cy="2915043"/>
            </p:xfrm>
            <a:graphic>
              <a:graphicData uri="http://schemas.openxmlformats.org/drawingml/2006/table">
                <a:tbl>
                  <a:tblPr firstRow="1" bandRow="1">
                    <a:tableStyleId>{5C22544A-7EE6-4342-B048-85BDC9FD1C3A}</a:tableStyleId>
                  </a:tblPr>
                  <a:tblGrid>
                    <a:gridCol w="2355746">
                      <a:extLst>
                        <a:ext uri="{9D8B030D-6E8A-4147-A177-3AD203B41FA5}">
                          <a16:colId xmlns:a16="http://schemas.microsoft.com/office/drawing/2014/main" val="2113340636"/>
                        </a:ext>
                      </a:extLst>
                    </a:gridCol>
                    <a:gridCol w="9518391">
                      <a:extLst>
                        <a:ext uri="{9D8B030D-6E8A-4147-A177-3AD203B41FA5}">
                          <a16:colId xmlns:a16="http://schemas.microsoft.com/office/drawing/2014/main" val="2870407262"/>
                        </a:ext>
                      </a:extLst>
                    </a:gridCol>
                  </a:tblGrid>
                  <a:tr h="903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solidFill>
                              <a:effectLst/>
                              <a:latin typeface="+mn-lt"/>
                              <a:ea typeface="+mn-ea"/>
                              <a:cs typeface="+mn-cs"/>
                            </a:rPr>
                            <a:t>Further Hypothesis Testing</a:t>
                          </a:r>
                          <a:endParaRPr lang="en-GB" sz="1800" kern="1200" dirty="0" smtClean="0">
                            <a:solidFill>
                              <a:schemeClr val="bg1"/>
                            </a:solidFill>
                            <a:effectLst/>
                            <a:latin typeface="+mn-lt"/>
                            <a:ea typeface="+mn-ea"/>
                            <a:cs typeface="+mn-cs"/>
                          </a:endParaRPr>
                        </a:p>
                      </a:txBody>
                      <a:tcPr/>
                    </a:tc>
                    <a:tc>
                      <a:txBody>
                        <a:bodyPr/>
                        <a:lstStyle/>
                        <a:p>
                          <a:r>
                            <a:rPr lang="en-GB" dirty="0" smtClean="0"/>
                            <a:t>Learning</a:t>
                          </a:r>
                          <a:r>
                            <a:rPr lang="en-GB" baseline="0" dirty="0" smtClean="0"/>
                            <a:t> Objectives</a:t>
                          </a:r>
                          <a:endParaRPr lang="en-GB" dirty="0"/>
                        </a:p>
                      </a:txBody>
                      <a:tcPr/>
                    </a:tc>
                    <a:extLst>
                      <a:ext uri="{0D108BD9-81ED-4DB2-BD59-A6C34878D82A}">
                        <a16:rowId xmlns:a16="http://schemas.microsoft.com/office/drawing/2014/main" val="2572825111"/>
                      </a:ext>
                    </a:extLst>
                  </a:tr>
                  <a:tr h="1192367">
                    <a:tc>
                      <a:txBody>
                        <a:bodyPr/>
                        <a:lstStyle/>
                        <a:p>
                          <a:r>
                            <a:rPr lang="en-GB" b="1" dirty="0" smtClean="0"/>
                            <a:t>Further</a:t>
                          </a:r>
                          <a:r>
                            <a:rPr lang="en-GB" b="1" baseline="0" dirty="0" smtClean="0"/>
                            <a:t> Hypothesis Testing</a:t>
                          </a:r>
                          <a:endParaRPr lang="en-GB" b="1" dirty="0"/>
                        </a:p>
                      </a:txBody>
                      <a:tcPr/>
                    </a:tc>
                    <a:tc>
                      <a:txBody>
                        <a:bodyPr/>
                        <a:lstStyle/>
                        <a:p>
                          <a:r>
                            <a:rPr lang="en-GB" sz="1800" kern="1200" dirty="0" smtClean="0">
                              <a:solidFill>
                                <a:schemeClr val="dk1"/>
                              </a:solidFill>
                              <a:effectLst/>
                              <a:latin typeface="+mn-lt"/>
                              <a:ea typeface="+mn-ea"/>
                              <a:cs typeface="+mn-cs"/>
                            </a:rPr>
                            <a:t>Recognise that a sample mean, </a:t>
                          </a:r>
                          <a14:m>
                            <m:oMath xmlns:m="http://schemas.openxmlformats.org/officeDocument/2006/math">
                              <m:acc>
                                <m:accPr>
                                  <m:chr m:val="̅"/>
                                  <m:ctrlPr>
                                    <a:rPr lang="en-GB" sz="1800" i="1" kern="1200" smtClean="0">
                                      <a:solidFill>
                                        <a:schemeClr val="dk1"/>
                                      </a:solidFill>
                                      <a:effectLst/>
                                      <a:latin typeface="Cambria Math" panose="02040503050406030204" pitchFamily="18" charset="0"/>
                                      <a:ea typeface="+mn-ea"/>
                                      <a:cs typeface="+mn-cs"/>
                                    </a:rPr>
                                  </m:ctrlPr>
                                </m:accPr>
                                <m:e>
                                  <m:r>
                                    <a:rPr lang="en-GB" sz="1800" b="0" i="1" kern="1200" smtClean="0">
                                      <a:solidFill>
                                        <a:schemeClr val="dk1"/>
                                      </a:solidFill>
                                      <a:effectLst/>
                                      <a:latin typeface="Cambria Math" panose="02040503050406030204" pitchFamily="18" charset="0"/>
                                      <a:ea typeface="+mn-ea"/>
                                      <a:cs typeface="+mn-cs"/>
                                    </a:rPr>
                                    <m:t>𝑋</m:t>
                                  </m:r>
                                </m:e>
                              </m:acc>
                            </m:oMath>
                          </a14:m>
                          <a:r>
                            <a:rPr lang="en-GB" sz="1800" i="1" kern="1200" dirty="0" smtClean="0">
                              <a:solidFill>
                                <a:schemeClr val="dk1"/>
                              </a:solidFill>
                              <a:effectLst/>
                              <a:latin typeface="+mn-lt"/>
                              <a:ea typeface="+mn-ea"/>
                              <a:cs typeface="+mn-cs"/>
                            </a:rPr>
                            <a:t> </a:t>
                          </a:r>
                          <a:r>
                            <a:rPr lang="en-GB" sz="1800" kern="1200" dirty="0" smtClean="0">
                              <a:solidFill>
                                <a:schemeClr val="dk1"/>
                              </a:solidFill>
                              <a:effectLst/>
                              <a:latin typeface="+mn-lt"/>
                              <a:ea typeface="+mn-ea"/>
                              <a:cs typeface="+mn-cs"/>
                            </a:rPr>
                            <a:t>, can be regarded as a random variable</a:t>
                          </a:r>
                        </a:p>
                        <a:p>
                          <a:r>
                            <a:rPr lang="en-GB" sz="1800" kern="1200" dirty="0" smtClean="0">
                              <a:solidFill>
                                <a:schemeClr val="dk1"/>
                              </a:solidFill>
                              <a:effectLst/>
                              <a:latin typeface="+mn-lt"/>
                              <a:ea typeface="+mn-ea"/>
                              <a:cs typeface="+mn-cs"/>
                            </a:rPr>
                            <a:t>Be able to conduct a statistical hypothesis test for the mean of a normal distribution with known, given or assumed variance and interpret the results in context</a:t>
                          </a:r>
                        </a:p>
                        <a:p>
                          <a:r>
                            <a:rPr lang="en-GB" sz="1800" kern="1200" dirty="0" smtClean="0">
                              <a:solidFill>
                                <a:schemeClr val="dk1"/>
                              </a:solidFill>
                              <a:effectLst/>
                              <a:latin typeface="+mn-lt"/>
                              <a:ea typeface="+mn-ea"/>
                              <a:cs typeface="+mn-cs"/>
                            </a:rPr>
                            <a:t>Understand Pearson's product-moment correlation coefficient as a measure of how close data points lie to a straight line</a:t>
                          </a:r>
                        </a:p>
                        <a:p>
                          <a:r>
                            <a:rPr lang="en-GB" sz="1800" kern="1200" smtClean="0">
                              <a:solidFill>
                                <a:schemeClr val="dk1"/>
                              </a:solidFill>
                              <a:effectLst/>
                              <a:latin typeface="+mn-lt"/>
                              <a:ea typeface="+mn-ea"/>
                              <a:cs typeface="+mn-cs"/>
                            </a:rPr>
                            <a:t>Use and be able to interpret Pearson's product-moment correlation coefficient in hypothesis tests, using either a given critical value or a </a:t>
                          </a:r>
                          <a:r>
                            <a:rPr lang="en-GB" sz="1800" i="1" kern="1200" smtClean="0">
                              <a:solidFill>
                                <a:schemeClr val="dk1"/>
                              </a:solidFill>
                              <a:effectLst/>
                              <a:latin typeface="+mn-lt"/>
                              <a:ea typeface="+mn-ea"/>
                              <a:cs typeface="+mn-cs"/>
                            </a:rPr>
                            <a:t>p-</a:t>
                          </a:r>
                          <a:r>
                            <a:rPr lang="en-GB" sz="1800" kern="1200" smtClean="0">
                              <a:solidFill>
                                <a:schemeClr val="dk1"/>
                              </a:solidFill>
                              <a:effectLst/>
                              <a:latin typeface="+mn-lt"/>
                              <a:ea typeface="+mn-ea"/>
                              <a:cs typeface="+mn-cs"/>
                            </a:rPr>
                            <a:t>value and a table of critical values</a:t>
                          </a:r>
                          <a:endParaRPr lang="en-GB" dirty="0"/>
                        </a:p>
                      </a:txBody>
                      <a:tcPr/>
                    </a:tc>
                    <a:extLst>
                      <a:ext uri="{0D108BD9-81ED-4DB2-BD59-A6C34878D82A}">
                        <a16:rowId xmlns:a16="http://schemas.microsoft.com/office/drawing/2014/main" val="1685174751"/>
                      </a:ext>
                    </a:extLst>
                  </a:tr>
                </a:tbl>
              </a:graphicData>
            </a:graphic>
          </p:graphicFrame>
        </mc:Choice>
        <mc:Fallback>
          <p:graphicFrame>
            <p:nvGraphicFramePr>
              <p:cNvPr id="6" name="Table 5"/>
              <p:cNvGraphicFramePr>
                <a:graphicFrameLocks noGrp="1"/>
              </p:cNvGraphicFramePr>
              <p:nvPr>
                <p:extLst>
                  <p:ext uri="{D42A27DB-BD31-4B8C-83A1-F6EECF244321}">
                    <p14:modId xmlns:p14="http://schemas.microsoft.com/office/powerpoint/2010/main" val="993470638"/>
                  </p:ext>
                </p:extLst>
              </p:nvPr>
            </p:nvGraphicFramePr>
            <p:xfrm>
              <a:off x="158929" y="1748397"/>
              <a:ext cx="11874137" cy="2915043"/>
            </p:xfrm>
            <a:graphic>
              <a:graphicData uri="http://schemas.openxmlformats.org/drawingml/2006/table">
                <a:tbl>
                  <a:tblPr firstRow="1" bandRow="1">
                    <a:tableStyleId>{5C22544A-7EE6-4342-B048-85BDC9FD1C3A}</a:tableStyleId>
                  </a:tblPr>
                  <a:tblGrid>
                    <a:gridCol w="2355746">
                      <a:extLst>
                        <a:ext uri="{9D8B030D-6E8A-4147-A177-3AD203B41FA5}">
                          <a16:colId xmlns:a16="http://schemas.microsoft.com/office/drawing/2014/main" val="2113340636"/>
                        </a:ext>
                      </a:extLst>
                    </a:gridCol>
                    <a:gridCol w="9518391">
                      <a:extLst>
                        <a:ext uri="{9D8B030D-6E8A-4147-A177-3AD203B41FA5}">
                          <a16:colId xmlns:a16="http://schemas.microsoft.com/office/drawing/2014/main" val="2870407262"/>
                        </a:ext>
                      </a:extLst>
                    </a:gridCol>
                  </a:tblGrid>
                  <a:tr h="903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solidFill>
                              <a:effectLst/>
                              <a:latin typeface="+mn-lt"/>
                              <a:ea typeface="+mn-ea"/>
                              <a:cs typeface="+mn-cs"/>
                            </a:rPr>
                            <a:t>Further Hypothesis Testing</a:t>
                          </a:r>
                          <a:endParaRPr lang="en-GB" sz="1800" kern="1200" dirty="0" smtClean="0">
                            <a:solidFill>
                              <a:schemeClr val="bg1"/>
                            </a:solidFill>
                            <a:effectLst/>
                            <a:latin typeface="+mn-lt"/>
                            <a:ea typeface="+mn-ea"/>
                            <a:cs typeface="+mn-cs"/>
                          </a:endParaRPr>
                        </a:p>
                      </a:txBody>
                      <a:tcPr/>
                    </a:tc>
                    <a:tc>
                      <a:txBody>
                        <a:bodyPr/>
                        <a:lstStyle/>
                        <a:p>
                          <a:r>
                            <a:rPr lang="en-GB" dirty="0" smtClean="0"/>
                            <a:t>Learning</a:t>
                          </a:r>
                          <a:r>
                            <a:rPr lang="en-GB" baseline="0" dirty="0" smtClean="0"/>
                            <a:t> Objectives</a:t>
                          </a:r>
                          <a:endParaRPr lang="en-GB" dirty="0"/>
                        </a:p>
                      </a:txBody>
                      <a:tcPr/>
                    </a:tc>
                    <a:extLst>
                      <a:ext uri="{0D108BD9-81ED-4DB2-BD59-A6C34878D82A}">
                        <a16:rowId xmlns:a16="http://schemas.microsoft.com/office/drawing/2014/main" val="2572825111"/>
                      </a:ext>
                    </a:extLst>
                  </a:tr>
                  <a:tr h="2011680">
                    <a:tc>
                      <a:txBody>
                        <a:bodyPr/>
                        <a:lstStyle/>
                        <a:p>
                          <a:r>
                            <a:rPr lang="en-GB" b="1" dirty="0" smtClean="0"/>
                            <a:t>Further</a:t>
                          </a:r>
                          <a:r>
                            <a:rPr lang="en-GB" b="1" baseline="0" dirty="0" smtClean="0"/>
                            <a:t> Hypothesis Testing</a:t>
                          </a:r>
                          <a:endParaRPr lang="en-GB" b="1" dirty="0"/>
                        </a:p>
                      </a:txBody>
                      <a:tcPr/>
                    </a:tc>
                    <a:tc>
                      <a:txBody>
                        <a:bodyPr/>
                        <a:lstStyle/>
                        <a:p>
                          <a:endParaRPr lang="en-US"/>
                        </a:p>
                      </a:txBody>
                      <a:tcPr>
                        <a:blipFill>
                          <a:blip r:embed="rId2"/>
                          <a:stretch>
                            <a:fillRect l="-24776" t="-46224" r="-320" b="-4834"/>
                          </a:stretch>
                        </a:blipFill>
                      </a:tcPr>
                    </a:tc>
                    <a:extLst>
                      <a:ext uri="{0D108BD9-81ED-4DB2-BD59-A6C34878D82A}">
                        <a16:rowId xmlns:a16="http://schemas.microsoft.com/office/drawing/2014/main" val="1685174751"/>
                      </a:ext>
                    </a:extLst>
                  </a:tr>
                </a:tbl>
              </a:graphicData>
            </a:graphic>
          </p:graphicFrame>
        </mc:Fallback>
      </mc:AlternateContent>
    </p:spTree>
    <p:extLst>
      <p:ext uri="{BB962C8B-B14F-4D97-AF65-F5344CB8AC3E}">
        <p14:creationId xmlns:p14="http://schemas.microsoft.com/office/powerpoint/2010/main" val="1342914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Year </a:t>
            </a:r>
            <a:r>
              <a:rPr lang="en-GB" sz="3700" dirty="0" smtClean="0">
                <a:solidFill>
                  <a:srgbClr val="FFFFFF"/>
                </a:solidFill>
              </a:rPr>
              <a:t>13</a:t>
            </a:r>
            <a:endParaRPr lang="en-GB" sz="3700" dirty="0">
              <a:solidFill>
                <a:srgbClr val="FFFFFF"/>
              </a:solidFill>
            </a:endParaRP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790374564"/>
              </p:ext>
            </p:extLst>
          </p:nvPr>
        </p:nvGraphicFramePr>
        <p:xfrm>
          <a:off x="158929" y="1748397"/>
          <a:ext cx="11874137" cy="3450620"/>
        </p:xfrm>
        <a:graphic>
          <a:graphicData uri="http://schemas.openxmlformats.org/drawingml/2006/table">
            <a:tbl>
              <a:tblPr firstRow="1" bandRow="1">
                <a:tableStyleId>{5C22544A-7EE6-4342-B048-85BDC9FD1C3A}</a:tableStyleId>
              </a:tblPr>
              <a:tblGrid>
                <a:gridCol w="2355746">
                  <a:extLst>
                    <a:ext uri="{9D8B030D-6E8A-4147-A177-3AD203B41FA5}">
                      <a16:colId xmlns:a16="http://schemas.microsoft.com/office/drawing/2014/main" val="2113340636"/>
                    </a:ext>
                  </a:extLst>
                </a:gridCol>
                <a:gridCol w="9518391">
                  <a:extLst>
                    <a:ext uri="{9D8B030D-6E8A-4147-A177-3AD203B41FA5}">
                      <a16:colId xmlns:a16="http://schemas.microsoft.com/office/drawing/2014/main" val="2870407262"/>
                    </a:ext>
                  </a:extLst>
                </a:gridCol>
              </a:tblGrid>
              <a:tr h="615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solidFill>
                          <a:effectLst/>
                          <a:latin typeface="+mn-lt"/>
                          <a:ea typeface="+mn-ea"/>
                          <a:cs typeface="+mn-cs"/>
                        </a:rPr>
                        <a:t>Functions</a:t>
                      </a:r>
                      <a:endParaRPr lang="en-GB" sz="1800" kern="1200" dirty="0" smtClean="0">
                        <a:solidFill>
                          <a:schemeClr val="bg1"/>
                        </a:solidFill>
                        <a:effectLst/>
                        <a:latin typeface="+mn-lt"/>
                        <a:ea typeface="+mn-ea"/>
                        <a:cs typeface="+mn-cs"/>
                      </a:endParaRPr>
                    </a:p>
                  </a:txBody>
                  <a:tcPr/>
                </a:tc>
                <a:tc>
                  <a:txBody>
                    <a:bodyPr/>
                    <a:lstStyle/>
                    <a:p>
                      <a:r>
                        <a:rPr lang="en-GB" dirty="0" smtClean="0"/>
                        <a:t>Learning</a:t>
                      </a:r>
                      <a:r>
                        <a:rPr lang="en-GB" baseline="0" dirty="0" smtClean="0"/>
                        <a:t> Objectives</a:t>
                      </a:r>
                      <a:endParaRPr lang="en-GB" dirty="0"/>
                    </a:p>
                  </a:txBody>
                  <a:tcPr/>
                </a:tc>
                <a:extLst>
                  <a:ext uri="{0D108BD9-81ED-4DB2-BD59-A6C34878D82A}">
                    <a16:rowId xmlns:a16="http://schemas.microsoft.com/office/drawing/2014/main" val="2572825111"/>
                  </a:ext>
                </a:extLst>
              </a:tr>
              <a:tr h="1192367">
                <a:tc>
                  <a:txBody>
                    <a:bodyPr/>
                    <a:lstStyle/>
                    <a:p>
                      <a:r>
                        <a:rPr lang="en-GB" b="1" dirty="0" smtClean="0"/>
                        <a:t>Functions</a:t>
                      </a:r>
                      <a:endParaRPr lang="en-GB" b="1" dirty="0"/>
                    </a:p>
                  </a:txBody>
                  <a:tcPr/>
                </a:tc>
                <a:tc>
                  <a:txBody>
                    <a:bodyPr/>
                    <a:lstStyle/>
                    <a:p>
                      <a:r>
                        <a:rPr lang="en-GB" sz="1800" b="1" kern="1200" dirty="0" smtClean="0">
                          <a:solidFill>
                            <a:schemeClr val="dk1"/>
                          </a:solidFill>
                          <a:effectLst/>
                          <a:latin typeface="+mn-lt"/>
                          <a:ea typeface="+mn-ea"/>
                          <a:cs typeface="+mn-cs"/>
                        </a:rPr>
                        <a:t>Understand and be able to use the modulus function, including the notation │</a:t>
                      </a:r>
                      <a:r>
                        <a:rPr lang="en-GB" sz="1800" b="1" i="1" kern="1200" dirty="0" smtClean="0">
                          <a:solidFill>
                            <a:schemeClr val="dk1"/>
                          </a:solidFill>
                          <a:effectLst/>
                          <a:latin typeface="+mn-lt"/>
                          <a:ea typeface="+mn-ea"/>
                          <a:cs typeface="+mn-cs"/>
                        </a:rPr>
                        <a:t>x│ </a:t>
                      </a:r>
                    </a:p>
                    <a:p>
                      <a:r>
                        <a:rPr lang="en-GB" sz="1800" b="1" kern="1200" dirty="0" smtClean="0">
                          <a:solidFill>
                            <a:schemeClr val="dk1"/>
                          </a:solidFill>
                          <a:effectLst/>
                          <a:latin typeface="+mn-lt"/>
                          <a:ea typeface="+mn-ea"/>
                          <a:cs typeface="+mn-cs"/>
                        </a:rPr>
                        <a:t>Be able to sketch the graph of the modulus of a linear function involving a single modulus sign</a:t>
                      </a:r>
                    </a:p>
                    <a:p>
                      <a:r>
                        <a:rPr lang="en-GB" sz="1800" b="1" kern="1200" dirty="0" smtClean="0">
                          <a:solidFill>
                            <a:schemeClr val="dk1"/>
                          </a:solidFill>
                          <a:effectLst/>
                          <a:latin typeface="+mn-lt"/>
                          <a:ea typeface="+mn-ea"/>
                          <a:cs typeface="+mn-cs"/>
                        </a:rPr>
                        <a:t>Be able to solve graphically simple equations and inequalities involving the modulus function</a:t>
                      </a:r>
                    </a:p>
                    <a:p>
                      <a:r>
                        <a:rPr lang="en-GB" sz="1800" b="1" kern="1200" dirty="0" smtClean="0">
                          <a:solidFill>
                            <a:schemeClr val="dk1"/>
                          </a:solidFill>
                          <a:effectLst/>
                          <a:latin typeface="+mn-lt"/>
                          <a:ea typeface="+mn-ea"/>
                          <a:cs typeface="+mn-cs"/>
                        </a:rPr>
                        <a:t>Understand and be able to use the definition of a function</a:t>
                      </a:r>
                    </a:p>
                    <a:p>
                      <a:r>
                        <a:rPr lang="en-GB" sz="1800" b="1" kern="1200" dirty="0" smtClean="0">
                          <a:solidFill>
                            <a:schemeClr val="dk1"/>
                          </a:solidFill>
                          <a:effectLst/>
                          <a:latin typeface="+mn-lt"/>
                          <a:ea typeface="+mn-ea"/>
                          <a:cs typeface="+mn-cs"/>
                        </a:rPr>
                        <a:t>Understand and be able to use inverse functions and their graphs, and composite functions. Know the condition for the inverse function to exist and be able to find the inverse of a function either graphically, by reflection in the line </a:t>
                      </a:r>
                      <a:r>
                        <a:rPr lang="en-GB" sz="1800" b="1" i="1" kern="1200" dirty="0" smtClean="0">
                          <a:solidFill>
                            <a:schemeClr val="dk1"/>
                          </a:solidFill>
                          <a:effectLst/>
                          <a:latin typeface="+mn-lt"/>
                          <a:ea typeface="+mn-ea"/>
                          <a:cs typeface="+mn-cs"/>
                        </a:rPr>
                        <a:t>y = x</a:t>
                      </a:r>
                      <a:r>
                        <a:rPr lang="en-GB" sz="1800" b="1" kern="1200" dirty="0" smtClean="0">
                          <a:solidFill>
                            <a:schemeClr val="dk1"/>
                          </a:solidFill>
                          <a:effectLst/>
                          <a:latin typeface="+mn-lt"/>
                          <a:ea typeface="+mn-ea"/>
                          <a:cs typeface="+mn-cs"/>
                        </a:rPr>
                        <a:t> , or algebraically</a:t>
                      </a:r>
                    </a:p>
                    <a:p>
                      <a:r>
                        <a:rPr lang="en-GB" sz="1800" b="1" kern="1200" dirty="0" smtClean="0">
                          <a:solidFill>
                            <a:schemeClr val="dk1"/>
                          </a:solidFill>
                          <a:effectLst/>
                          <a:latin typeface="+mn-lt"/>
                          <a:ea typeface="+mn-ea"/>
                          <a:cs typeface="+mn-cs"/>
                        </a:rPr>
                        <a:t>Understand the effect of combinations of transformations on the graph of </a:t>
                      </a:r>
                      <a:r>
                        <a:rPr lang="en-GB" sz="1800" b="1" i="1" kern="1200" dirty="0" smtClean="0">
                          <a:solidFill>
                            <a:schemeClr val="dk1"/>
                          </a:solidFill>
                          <a:effectLst/>
                          <a:latin typeface="+mn-lt"/>
                          <a:ea typeface="+mn-ea"/>
                          <a:cs typeface="+mn-cs"/>
                        </a:rPr>
                        <a:t>y </a:t>
                      </a:r>
                      <a:r>
                        <a:rPr lang="en-GB" sz="1800" b="1" kern="1200" dirty="0" smtClean="0">
                          <a:solidFill>
                            <a:schemeClr val="dk1"/>
                          </a:solidFill>
                          <a:effectLst/>
                          <a:latin typeface="+mn-lt"/>
                          <a:ea typeface="+mn-ea"/>
                          <a:cs typeface="+mn-cs"/>
                        </a:rPr>
                        <a:t>= f(x) including sketching associated graphs, describing transformations and finding relevant equations</a:t>
                      </a:r>
                    </a:p>
                    <a:p>
                      <a:r>
                        <a:rPr lang="en-GB" sz="1800" b="1" kern="1200" dirty="0" smtClean="0">
                          <a:solidFill>
                            <a:schemeClr val="dk1"/>
                          </a:solidFill>
                          <a:effectLst/>
                          <a:latin typeface="+mn-lt"/>
                          <a:ea typeface="+mn-ea"/>
                          <a:cs typeface="+mn-cs"/>
                        </a:rPr>
                        <a:t>Be able to use functions in modelling</a:t>
                      </a:r>
                      <a:endParaRPr lang="en-US" sz="1800" b="1" i="1" kern="1200" dirty="0" smtClean="0">
                        <a:solidFill>
                          <a:schemeClr val="dk1"/>
                        </a:solidFill>
                        <a:effectLst/>
                        <a:latin typeface="+mn-lt"/>
                        <a:ea typeface="+mn-ea"/>
                        <a:cs typeface="+mn-cs"/>
                      </a:endParaRPr>
                    </a:p>
                  </a:txBody>
                  <a:tcPr/>
                </a:tc>
                <a:extLst>
                  <a:ext uri="{0D108BD9-81ED-4DB2-BD59-A6C34878D82A}">
                    <a16:rowId xmlns:a16="http://schemas.microsoft.com/office/drawing/2014/main" val="3970943129"/>
                  </a:ext>
                </a:extLst>
              </a:tr>
            </a:tbl>
          </a:graphicData>
        </a:graphic>
      </p:graphicFrame>
    </p:spTree>
    <p:extLst>
      <p:ext uri="{BB962C8B-B14F-4D97-AF65-F5344CB8AC3E}">
        <p14:creationId xmlns:p14="http://schemas.microsoft.com/office/powerpoint/2010/main" val="4290531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Year </a:t>
            </a:r>
            <a:r>
              <a:rPr lang="en-GB" sz="3700" dirty="0" smtClean="0">
                <a:solidFill>
                  <a:srgbClr val="FFFFFF"/>
                </a:solidFill>
              </a:rPr>
              <a:t>13</a:t>
            </a:r>
            <a:endParaRPr lang="en-GB" sz="3700" dirty="0">
              <a:solidFill>
                <a:srgbClr val="FFFFFF"/>
              </a:solidFill>
            </a:endParaRP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942802462"/>
              </p:ext>
            </p:extLst>
          </p:nvPr>
        </p:nvGraphicFramePr>
        <p:xfrm>
          <a:off x="158929" y="1798070"/>
          <a:ext cx="11874137" cy="4665466"/>
        </p:xfrm>
        <a:graphic>
          <a:graphicData uri="http://schemas.openxmlformats.org/drawingml/2006/table">
            <a:tbl>
              <a:tblPr firstRow="1" bandRow="1">
                <a:tableStyleId>{5C22544A-7EE6-4342-B048-85BDC9FD1C3A}</a:tableStyleId>
              </a:tblPr>
              <a:tblGrid>
                <a:gridCol w="2355746">
                  <a:extLst>
                    <a:ext uri="{9D8B030D-6E8A-4147-A177-3AD203B41FA5}">
                      <a16:colId xmlns:a16="http://schemas.microsoft.com/office/drawing/2014/main" val="2113340636"/>
                    </a:ext>
                  </a:extLst>
                </a:gridCol>
                <a:gridCol w="9518391">
                  <a:extLst>
                    <a:ext uri="{9D8B030D-6E8A-4147-A177-3AD203B41FA5}">
                      <a16:colId xmlns:a16="http://schemas.microsoft.com/office/drawing/2014/main" val="2870407262"/>
                    </a:ext>
                  </a:extLst>
                </a:gridCol>
              </a:tblGrid>
              <a:tr h="12821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bg1"/>
                          </a:solidFill>
                          <a:effectLst/>
                          <a:latin typeface="+mn-lt"/>
                          <a:ea typeface="+mn-ea"/>
                          <a:cs typeface="+mn-cs"/>
                        </a:rPr>
                        <a:t>Sequences and Series</a:t>
                      </a:r>
                      <a:endParaRPr lang="en-GB" sz="1800" kern="1200" dirty="0" smtClean="0">
                        <a:solidFill>
                          <a:schemeClr val="bg1"/>
                        </a:solidFill>
                        <a:effectLst/>
                        <a:latin typeface="+mn-lt"/>
                        <a:ea typeface="+mn-ea"/>
                        <a:cs typeface="+mn-cs"/>
                      </a:endParaRPr>
                    </a:p>
                  </a:txBody>
                  <a:tcPr/>
                </a:tc>
                <a:tc>
                  <a:txBody>
                    <a:bodyPr/>
                    <a:lstStyle/>
                    <a:p>
                      <a:r>
                        <a:rPr lang="en-GB" dirty="0" smtClean="0"/>
                        <a:t>Learning</a:t>
                      </a:r>
                      <a:r>
                        <a:rPr lang="en-GB" baseline="0" dirty="0" smtClean="0"/>
                        <a:t> Objectives</a:t>
                      </a:r>
                      <a:endParaRPr lang="en-GB" dirty="0"/>
                    </a:p>
                  </a:txBody>
                  <a:tcPr/>
                </a:tc>
                <a:extLst>
                  <a:ext uri="{0D108BD9-81ED-4DB2-BD59-A6C34878D82A}">
                    <a16:rowId xmlns:a16="http://schemas.microsoft.com/office/drawing/2014/main" val="2572825111"/>
                  </a:ext>
                </a:extLst>
              </a:tr>
              <a:tr h="1192367">
                <a:tc>
                  <a:txBody>
                    <a:bodyPr/>
                    <a:lstStyle/>
                    <a:p>
                      <a:r>
                        <a:rPr lang="en-GB" b="1" dirty="0" smtClean="0"/>
                        <a:t>Sequences and Series</a:t>
                      </a:r>
                      <a:endParaRPr lang="en-GB" b="1" dirty="0"/>
                    </a:p>
                  </a:txBody>
                  <a:tcPr/>
                </a:tc>
                <a:tc>
                  <a:txBody>
                    <a:bodyPr/>
                    <a:lstStyle/>
                    <a:p>
                      <a:r>
                        <a:rPr lang="en-GB" sz="1800" b="1" kern="1200" dirty="0" smtClean="0">
                          <a:solidFill>
                            <a:schemeClr val="dk1"/>
                          </a:solidFill>
                          <a:effectLst/>
                          <a:latin typeface="+mn-lt"/>
                          <a:ea typeface="+mn-ea"/>
                          <a:cs typeface="+mn-cs"/>
                        </a:rPr>
                        <a:t>Be able to work with sequences including those given by a formula for the </a:t>
                      </a:r>
                      <a:r>
                        <a:rPr lang="en-GB" sz="1800" b="1" i="1" kern="1200" dirty="0" smtClean="0">
                          <a:solidFill>
                            <a:schemeClr val="dk1"/>
                          </a:solidFill>
                          <a:effectLst/>
                          <a:latin typeface="+mn-lt"/>
                          <a:ea typeface="+mn-ea"/>
                          <a:cs typeface="+mn-cs"/>
                        </a:rPr>
                        <a:t>n</a:t>
                      </a:r>
                      <a:r>
                        <a:rPr lang="en-GB" sz="1800" b="1" kern="1200" dirty="0" smtClean="0">
                          <a:solidFill>
                            <a:schemeClr val="dk1"/>
                          </a:solidFill>
                          <a:effectLst/>
                          <a:latin typeface="+mn-lt"/>
                          <a:ea typeface="+mn-ea"/>
                          <a:cs typeface="+mn-cs"/>
                        </a:rPr>
                        <a:t>th term and those generated by a simple relation</a:t>
                      </a:r>
                    </a:p>
                    <a:p>
                      <a:r>
                        <a:rPr lang="en-GB" sz="1800" b="1" kern="1200" dirty="0" smtClean="0">
                          <a:solidFill>
                            <a:schemeClr val="dk1"/>
                          </a:solidFill>
                          <a:effectLst/>
                          <a:latin typeface="+mn-lt"/>
                          <a:ea typeface="+mn-ea"/>
                          <a:cs typeface="+mn-cs"/>
                        </a:rPr>
                        <a:t>Understand the meaning of and work with increasing sequences, decreasing sequences and periodic sequences</a:t>
                      </a:r>
                    </a:p>
                    <a:p>
                      <a:r>
                        <a:rPr lang="en-GB" sz="1800" b="1" kern="1200" dirty="0" smtClean="0">
                          <a:solidFill>
                            <a:schemeClr val="dk1"/>
                          </a:solidFill>
                          <a:effectLst/>
                          <a:latin typeface="+mn-lt"/>
                          <a:ea typeface="+mn-ea"/>
                          <a:cs typeface="+mn-cs"/>
                        </a:rPr>
                        <a:t>Understand and be able to use sigma notation for sums of series</a:t>
                      </a:r>
                    </a:p>
                    <a:p>
                      <a:r>
                        <a:rPr lang="en-GB" sz="1800" b="1" kern="1200" dirty="0" smtClean="0">
                          <a:solidFill>
                            <a:schemeClr val="dk1"/>
                          </a:solidFill>
                          <a:effectLst/>
                          <a:latin typeface="+mn-lt"/>
                          <a:ea typeface="+mn-ea"/>
                          <a:cs typeface="+mn-cs"/>
                        </a:rPr>
                        <a:t>Understand and be able to work with arithmetic sequences and series, including the formulae for the </a:t>
                      </a:r>
                      <a:r>
                        <a:rPr lang="en-GB" sz="1800" b="1" i="1" kern="1200" dirty="0" smtClean="0">
                          <a:solidFill>
                            <a:schemeClr val="dk1"/>
                          </a:solidFill>
                          <a:effectLst/>
                          <a:latin typeface="+mn-lt"/>
                          <a:ea typeface="+mn-ea"/>
                          <a:cs typeface="+mn-cs"/>
                        </a:rPr>
                        <a:t>n</a:t>
                      </a:r>
                      <a:r>
                        <a:rPr lang="en-GB" sz="1800" b="1" kern="1200" dirty="0" smtClean="0">
                          <a:solidFill>
                            <a:schemeClr val="dk1"/>
                          </a:solidFill>
                          <a:effectLst/>
                          <a:latin typeface="+mn-lt"/>
                          <a:ea typeface="+mn-ea"/>
                          <a:cs typeface="+mn-cs"/>
                        </a:rPr>
                        <a:t>th term and the sum to </a:t>
                      </a:r>
                      <a:r>
                        <a:rPr lang="en-GB" sz="1800" b="1" i="1" kern="1200" dirty="0" smtClean="0">
                          <a:solidFill>
                            <a:schemeClr val="dk1"/>
                          </a:solidFill>
                          <a:effectLst/>
                          <a:latin typeface="+mn-lt"/>
                          <a:ea typeface="+mn-ea"/>
                          <a:cs typeface="+mn-cs"/>
                        </a:rPr>
                        <a:t>n </a:t>
                      </a:r>
                      <a:r>
                        <a:rPr lang="en-GB" sz="1800" b="1" kern="1200" dirty="0" smtClean="0">
                          <a:solidFill>
                            <a:schemeClr val="dk1"/>
                          </a:solidFill>
                          <a:effectLst/>
                          <a:latin typeface="+mn-lt"/>
                          <a:ea typeface="+mn-ea"/>
                          <a:cs typeface="+mn-cs"/>
                        </a:rPr>
                        <a:t>terms</a:t>
                      </a:r>
                    </a:p>
                    <a:p>
                      <a:r>
                        <a:rPr lang="en-GB" sz="1800" b="1" kern="1200" dirty="0" smtClean="0">
                          <a:solidFill>
                            <a:schemeClr val="dk1"/>
                          </a:solidFill>
                          <a:effectLst/>
                          <a:latin typeface="+mn-lt"/>
                          <a:ea typeface="+mn-ea"/>
                          <a:cs typeface="+mn-cs"/>
                        </a:rPr>
                        <a:t>Understand and be able to work with geometric sequences and series including the formulae for the </a:t>
                      </a:r>
                      <a:r>
                        <a:rPr lang="en-GB" sz="1800" b="1" i="1" kern="1200" dirty="0" smtClean="0">
                          <a:solidFill>
                            <a:schemeClr val="dk1"/>
                          </a:solidFill>
                          <a:effectLst/>
                          <a:latin typeface="+mn-lt"/>
                          <a:ea typeface="+mn-ea"/>
                          <a:cs typeface="+mn-cs"/>
                        </a:rPr>
                        <a:t>n</a:t>
                      </a:r>
                      <a:r>
                        <a:rPr lang="en-GB" sz="1800" b="1" kern="1200" dirty="0" smtClean="0">
                          <a:solidFill>
                            <a:schemeClr val="dk1"/>
                          </a:solidFill>
                          <a:effectLst/>
                          <a:latin typeface="+mn-lt"/>
                          <a:ea typeface="+mn-ea"/>
                          <a:cs typeface="+mn-cs"/>
                        </a:rPr>
                        <a:t>th term and the sum of a finite geometric series</a:t>
                      </a:r>
                    </a:p>
                    <a:p>
                      <a:r>
                        <a:rPr lang="en-GB" sz="1800" b="1" kern="1200" dirty="0" smtClean="0">
                          <a:solidFill>
                            <a:schemeClr val="dk1"/>
                          </a:solidFill>
                          <a:effectLst/>
                          <a:latin typeface="+mn-lt"/>
                          <a:ea typeface="+mn-ea"/>
                          <a:cs typeface="+mn-cs"/>
                        </a:rPr>
                        <a:t>Understand and be able to work with the sum to infinity of a convergent geometric series, including the use of │</a:t>
                      </a:r>
                      <a:r>
                        <a:rPr lang="en-GB" sz="1800" b="1" i="1" kern="1200" dirty="0" smtClean="0">
                          <a:solidFill>
                            <a:schemeClr val="dk1"/>
                          </a:solidFill>
                          <a:effectLst/>
                          <a:latin typeface="+mn-lt"/>
                          <a:ea typeface="+mn-ea"/>
                          <a:cs typeface="+mn-cs"/>
                        </a:rPr>
                        <a:t>r│ </a:t>
                      </a:r>
                      <a:r>
                        <a:rPr lang="en-GB" sz="1800" b="1" kern="1200" dirty="0" smtClean="0">
                          <a:solidFill>
                            <a:schemeClr val="dk1"/>
                          </a:solidFill>
                          <a:effectLst/>
                          <a:latin typeface="+mn-lt"/>
                          <a:ea typeface="+mn-ea"/>
                          <a:cs typeface="+mn-cs"/>
                        </a:rPr>
                        <a:t>&lt; and the use of modulus notation in the condition for convergence</a:t>
                      </a:r>
                    </a:p>
                    <a:p>
                      <a:r>
                        <a:rPr lang="en-GB" sz="1800" b="1" kern="1200" dirty="0" smtClean="0">
                          <a:solidFill>
                            <a:schemeClr val="dk1"/>
                          </a:solidFill>
                          <a:effectLst/>
                          <a:latin typeface="+mn-lt"/>
                          <a:ea typeface="+mn-ea"/>
                          <a:cs typeface="+mn-cs"/>
                        </a:rPr>
                        <a:t>Be able to use sequences and series in modelling</a:t>
                      </a:r>
                      <a:endParaRPr lang="en-US" sz="1800" b="1" i="1" kern="1200" dirty="0" smtClean="0">
                        <a:solidFill>
                          <a:schemeClr val="dk1"/>
                        </a:solidFill>
                        <a:effectLst/>
                        <a:latin typeface="+mn-lt"/>
                        <a:ea typeface="+mn-ea"/>
                        <a:cs typeface="+mn-cs"/>
                      </a:endParaRPr>
                    </a:p>
                  </a:txBody>
                  <a:tcPr/>
                </a:tc>
                <a:extLst>
                  <a:ext uri="{0D108BD9-81ED-4DB2-BD59-A6C34878D82A}">
                    <a16:rowId xmlns:a16="http://schemas.microsoft.com/office/drawing/2014/main" val="3970943129"/>
                  </a:ext>
                </a:extLst>
              </a:tr>
            </a:tbl>
          </a:graphicData>
        </a:graphic>
      </p:graphicFrame>
    </p:spTree>
    <p:extLst>
      <p:ext uri="{BB962C8B-B14F-4D97-AF65-F5344CB8AC3E}">
        <p14:creationId xmlns:p14="http://schemas.microsoft.com/office/powerpoint/2010/main" val="4181704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2464</TotalTime>
  <Words>1092</Words>
  <Application>Microsoft Office PowerPoint</Application>
  <PresentationFormat>Widescreen</PresentationFormat>
  <Paragraphs>123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Cambria Math</vt:lpstr>
      <vt:lpstr>Office Theme</vt:lpstr>
      <vt:lpstr> Year 13 Autumn Scheme of Learning</vt:lpstr>
      <vt:lpstr>Year 13</vt:lpstr>
      <vt:lpstr>Year 13</vt:lpstr>
      <vt:lpstr>Year 13</vt:lpstr>
      <vt:lpstr>Year 13</vt:lpstr>
      <vt:lpstr>Year 13</vt:lpstr>
      <vt:lpstr>Year 13</vt:lpstr>
      <vt:lpstr>Year 13</vt:lpstr>
      <vt:lpstr>Year 13</vt:lpstr>
      <vt:lpstr>Year 13</vt:lpstr>
      <vt:lpstr>Year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Upper Key Stage 2 (Years 5 and 6) Autumn Schemes of Learning</dc:title>
  <dc:creator>Ian Hudspith</dc:creator>
  <cp:lastModifiedBy>Armstrong, Tammy</cp:lastModifiedBy>
  <cp:revision>58</cp:revision>
  <dcterms:created xsi:type="dcterms:W3CDTF">2021-09-27T19:19:11Z</dcterms:created>
  <dcterms:modified xsi:type="dcterms:W3CDTF">2021-10-20T22:13:58Z</dcterms:modified>
</cp:coreProperties>
</file>